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327" r:id="rId2"/>
    <p:sldId id="309" r:id="rId3"/>
    <p:sldId id="311" r:id="rId4"/>
    <p:sldId id="313" r:id="rId5"/>
    <p:sldId id="314" r:id="rId6"/>
    <p:sldId id="315" r:id="rId7"/>
    <p:sldId id="317" r:id="rId8"/>
    <p:sldId id="318" r:id="rId9"/>
    <p:sldId id="320" r:id="rId10"/>
    <p:sldId id="321" r:id="rId11"/>
    <p:sldId id="322" r:id="rId12"/>
    <p:sldId id="323" r:id="rId13"/>
    <p:sldId id="324" r:id="rId14"/>
    <p:sldId id="326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0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66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3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56C6934-D8E6-48F8-9DB5-B8E207B317C6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32B584-6496-413B-B67F-DCE83DEF6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94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3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EB5DED-BE03-4D67-BE30-6DEA1CF87D6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A31A01A-4AAA-4AA2-B362-3C3744390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12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36B1-2853-4EC8-91FA-3405467413EE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E 310 S19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75F-FDF9-49B2-B76E-2E00DF20AA1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99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5473-2A71-47C1-8C6D-902FC81D0A66}" type="datetime1">
              <a:rPr lang="en-US" smtClean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E 310 S19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75F-FDF9-49B2-B76E-2E00DF20A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0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2E68-598A-4C8B-B8A6-170560D23046}" type="datetime1">
              <a:rPr lang="en-US" smtClean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E 310 S19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75F-FDF9-49B2-B76E-2E00DF20A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4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fld id="{291C36B1-2853-4EC8-91FA-3405467413EE}" type="datetime1">
              <a:rPr lang="en-US" smtClean="0"/>
              <a:pPr/>
              <a:t>3/27/2019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en-US" dirty="0" smtClean="0"/>
              <a:t>CH E 310 S19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75F-FDF9-49B2-B76E-2E00DF20AA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655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36B1-2853-4EC8-91FA-3405467413EE}" type="datetime1">
              <a:rPr lang="en-US" smtClean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E 310 S19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75F-FDF9-49B2-B76E-2E00DF20AA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082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43435" y="1"/>
            <a:ext cx="11896165" cy="78889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435" y="995082"/>
            <a:ext cx="5719483" cy="5154706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0171" y="995082"/>
            <a:ext cx="5769429" cy="5154706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D9BA-E9DF-4316-80D9-A037C2879F97}" type="datetime1">
              <a:rPr lang="en-US" smtClean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E 310 S19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75F-FDF9-49B2-B76E-2E00DF20A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84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9CFB-D7C4-4290-AC41-776DCDDEDD4B}" type="datetime1">
              <a:rPr lang="en-US" smtClean="0"/>
              <a:t>3/27/2019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E 310 S19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75F-FDF9-49B2-B76E-2E00DF20A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70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8F74-3E18-4E04-98DA-B7AA8A088A4A}" type="datetime1">
              <a:rPr lang="en-US" smtClean="0"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E 310 S19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75F-FDF9-49B2-B76E-2E00DF20A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3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EDD7-5DA8-405B-B19F-A4D6370D394D}" type="datetime1">
              <a:rPr lang="en-US" smtClean="0"/>
              <a:t>3/27/2019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CH E 310 S19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75F-FDF9-49B2-B76E-2E00DF20A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4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6B5C415-1FF8-4FA2-AF58-50E2F2516EFD}" type="datetime1">
              <a:rPr lang="en-US" smtClean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CH E 310 S19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7BF75F-FDF9-49B2-B76E-2E00DF20A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4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81EDD-067A-48F3-A73A-B9D9C52EF553}" type="datetime1">
              <a:rPr lang="en-US" smtClean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E 310 S19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75F-FDF9-49B2-B76E-2E00DF20A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4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792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221" y="1073426"/>
            <a:ext cx="11926956" cy="52574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FFFFFF"/>
                </a:solidFill>
              </a:defRPr>
            </a:lvl1pPr>
          </a:lstStyle>
          <a:p>
            <a:fld id="{291C36B1-2853-4EC8-91FA-3405467413EE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CH E 310 S19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fld id="{DE7BF75F-FDF9-49B2-B76E-2E00DF20AA1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775738"/>
            <a:ext cx="1219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75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b="1" kern="1200" spc="-5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3600" kern="1200">
          <a:solidFill>
            <a:schemeClr val="tx1"/>
          </a:solidFill>
          <a:latin typeface="Arial (Body)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3200" kern="1200">
          <a:solidFill>
            <a:schemeClr val="tx1"/>
          </a:solidFill>
          <a:latin typeface="Arial (Body)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/>
          </a:solidFill>
          <a:latin typeface="Arial (Body)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/>
          </a:solidFill>
          <a:latin typeface="Arial (Body)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/>
          </a:solidFill>
          <a:latin typeface="Arial (Body)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itl.nist.gov/div898/handbook/pri/section3/pri3363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Luke Roling Slides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[Class 20 – Design of Experiments LAB]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36B1-2853-4EC8-91FA-3405467413EE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 E 310 S19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75F-FDF9-49B2-B76E-2E00DF20AA1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990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a paper helicopter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47" y="1079677"/>
            <a:ext cx="6051637" cy="5257400"/>
          </a:xfrm>
        </p:spPr>
        <p:txBody>
          <a:bodyPr>
            <a:normAutofit/>
          </a:bodyPr>
          <a:lstStyle/>
          <a:p>
            <a:r>
              <a:rPr lang="en-US" dirty="0" smtClean="0"/>
              <a:t>Fold the rotors </a:t>
            </a:r>
            <a:r>
              <a:rPr lang="en-US" i="1" dirty="0" smtClean="0"/>
              <a:t>in opposite directions</a:t>
            </a:r>
            <a:r>
              <a:rPr lang="en-US" dirty="0" smtClean="0"/>
              <a:t> at the dashed lines.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36B1-2853-4EC8-91FA-3405467413EE}" type="datetime1">
              <a:rPr lang="en-US" smtClean="0"/>
              <a:pPr/>
              <a:t>3/27/2019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 E 310 S19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75F-FDF9-49B2-B76E-2E00DF20AA16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46519" y="852256"/>
            <a:ext cx="3124940" cy="53621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8989190" y="4190261"/>
            <a:ext cx="0" cy="204186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0"/>
          </p:cNvCxnSpPr>
          <p:nvPr/>
        </p:nvCxnSpPr>
        <p:spPr>
          <a:xfrm>
            <a:off x="8508989" y="852256"/>
            <a:ext cx="0" cy="2334827"/>
          </a:xfrm>
          <a:prstGeom prst="line">
            <a:avLst/>
          </a:prstGeom>
          <a:ln w="28575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0262586" y="852256"/>
            <a:ext cx="0" cy="2334827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296720" y="1788836"/>
            <a:ext cx="1831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Rotor Length</a:t>
            </a:r>
            <a:endParaRPr lang="en-US" sz="2400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071459" y="852256"/>
            <a:ext cx="3864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069368" y="3187083"/>
            <a:ext cx="3864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262586" y="3187083"/>
            <a:ext cx="0" cy="985422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069368" y="4163627"/>
            <a:ext cx="3864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345837" y="3260108"/>
            <a:ext cx="17332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Body Length</a:t>
            </a:r>
          </a:p>
          <a:p>
            <a:pPr algn="ctr"/>
            <a:r>
              <a:rPr lang="en-US" sz="2400" i="1" dirty="0" smtClean="0"/>
              <a:t>2 cm</a:t>
            </a:r>
            <a:endParaRPr lang="en-US" sz="2400" i="1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8006335" y="4172504"/>
            <a:ext cx="987552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993887" y="3980481"/>
            <a:ext cx="0" cy="384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017499" y="3989359"/>
            <a:ext cx="0" cy="384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8993887" y="4163627"/>
            <a:ext cx="1075481" cy="8878"/>
          </a:xfrm>
          <a:prstGeom prst="line">
            <a:avLst/>
          </a:prstGeom>
          <a:ln w="28575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936436" y="4181383"/>
            <a:ext cx="1075481" cy="8878"/>
          </a:xfrm>
          <a:prstGeom prst="line">
            <a:avLst/>
          </a:prstGeom>
          <a:ln w="28575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012803" y="4190261"/>
            <a:ext cx="0" cy="204186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844683" y="4208017"/>
            <a:ext cx="1143896" cy="2032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021032" y="4199139"/>
            <a:ext cx="1143896" cy="2032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770646" y="3612180"/>
            <a:ext cx="1476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Leg Width</a:t>
            </a:r>
            <a:endParaRPr lang="en-US" sz="2400" b="1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0069368" y="4163627"/>
            <a:ext cx="3864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0436789" y="4909338"/>
            <a:ext cx="1551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Leg Length</a:t>
            </a:r>
            <a:endParaRPr lang="en-US" sz="2400" b="1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0262586" y="4181383"/>
            <a:ext cx="0" cy="1695634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0069368" y="5877017"/>
            <a:ext cx="3864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015213" y="5851864"/>
            <a:ext cx="987552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902682" y="5884416"/>
            <a:ext cx="1172405" cy="356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6946519" y="3187083"/>
            <a:ext cx="1460634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602462" y="3188562"/>
            <a:ext cx="1468997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9247333" y="2867487"/>
            <a:ext cx="0" cy="63919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644639" y="2867487"/>
            <a:ext cx="0" cy="61698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3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Your goal is to make a paper helicopter with </a:t>
            </a:r>
            <a:r>
              <a:rPr lang="en-US" b="1" dirty="0" smtClean="0"/>
              <a:t>maximum flight time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3 manipulated factors: </a:t>
            </a:r>
            <a:r>
              <a:rPr lang="en-US" b="1" dirty="0" smtClean="0"/>
              <a:t>Rotor Length, Leg Width, Leg Length</a:t>
            </a:r>
          </a:p>
          <a:p>
            <a:r>
              <a:rPr lang="en-US" dirty="0" smtClean="0"/>
              <a:t>Constraints:</a:t>
            </a:r>
          </a:p>
          <a:p>
            <a:pPr lvl="1"/>
            <a:r>
              <a:rPr lang="en-US" dirty="0" smtClean="0"/>
              <a:t>You must use the full template provided. No trimming, adding extra paper, etc. Body length must be 2 cm. No modifying the prescribed design aside from the 3 factors above.</a:t>
            </a:r>
          </a:p>
          <a:p>
            <a:pPr lvl="1"/>
            <a:r>
              <a:rPr lang="en-US" dirty="0"/>
              <a:t>No using extra paper for additional trials! </a:t>
            </a:r>
            <a:r>
              <a:rPr lang="en-US" dirty="0" smtClean="0"/>
              <a:t>You have 32 templates available. This includes all your experimental runs, your final optimal design (for competition), and any mistakes that you might make along the way.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36B1-2853-4EC8-91FA-3405467413EE}" type="datetime1">
              <a:rPr lang="en-US" smtClean="0"/>
              <a:pPr/>
              <a:t>3/27/2019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 E 310 S19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75F-FDF9-49B2-B76E-2E00DF20AA1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354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in mind the principles we discussed last class:</a:t>
            </a:r>
          </a:p>
          <a:p>
            <a:pPr lvl="1"/>
            <a:r>
              <a:rPr lang="en-US" dirty="0" smtClean="0"/>
              <a:t>What are feasible ranges for each of the three factors? Use this to determine your design runs.</a:t>
            </a:r>
          </a:p>
          <a:p>
            <a:pPr lvl="1"/>
            <a:r>
              <a:rPr lang="en-US" dirty="0" smtClean="0"/>
              <a:t>What response surface model do you think would work best? (BB, CCC, CCI, CCF)</a:t>
            </a:r>
          </a:p>
          <a:p>
            <a:pPr lvl="1"/>
            <a:r>
              <a:rPr lang="en-US" dirty="0" smtClean="0"/>
              <a:t>Repetition of experiments helps understand noise.</a:t>
            </a:r>
          </a:p>
          <a:p>
            <a:pPr lvl="2"/>
            <a:r>
              <a:rPr lang="en-US" dirty="0" smtClean="0"/>
              <a:t>This refers to more than just dropping the same helicopter multiple times. Constructing the “same” helicopter multiple times might be useful, to account for cutting/other design variations.</a:t>
            </a:r>
          </a:p>
          <a:p>
            <a:pPr lvl="1"/>
            <a:r>
              <a:rPr lang="en-US" dirty="0" smtClean="0"/>
              <a:t>Remember to randomize your sampling order.</a:t>
            </a:r>
          </a:p>
          <a:p>
            <a:pPr lvl="1"/>
            <a:r>
              <a:rPr lang="en-US" dirty="0" smtClean="0"/>
              <a:t>It’s a good idea to test your optimal design.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36B1-2853-4EC8-91FA-3405467413EE}" type="datetime1">
              <a:rPr lang="en-US" smtClean="0"/>
              <a:pPr/>
              <a:t>3/27/2019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 E 310 S19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75F-FDF9-49B2-B76E-2E00DF20AA1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194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Procedural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Assign roles within your team. Possibilities: recorder, dropper, timer, helicopter assembler(s), or others.</a:t>
            </a:r>
          </a:p>
          <a:p>
            <a:pPr lvl="1"/>
            <a:r>
              <a:rPr lang="en-US" dirty="0" smtClean="0"/>
              <a:t>How will you drop from a consistent height?</a:t>
            </a:r>
          </a:p>
          <a:p>
            <a:pPr lvl="1"/>
            <a:r>
              <a:rPr lang="en-US" dirty="0" smtClean="0"/>
              <a:t>Although you’ll attempt to construct these according to your design strategy, measuring your helicopters after they are built and recording the </a:t>
            </a:r>
            <a:r>
              <a:rPr lang="en-US" i="1" dirty="0" smtClean="0"/>
              <a:t>actual dimensions</a:t>
            </a:r>
            <a:r>
              <a:rPr lang="en-US" dirty="0" smtClean="0"/>
              <a:t> will give you improved model accuracy.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36B1-2853-4EC8-91FA-3405467413EE}" type="datetime1">
              <a:rPr lang="en-US" smtClean="0"/>
              <a:pPr/>
              <a:t>3/27/2019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 E 310 S19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75F-FDF9-49B2-B76E-2E00DF20AA1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822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Surface Designs (NIST)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36B1-2853-4EC8-91FA-3405467413EE}" type="datetime1">
              <a:rPr lang="en-US" smtClean="0"/>
              <a:pPr/>
              <a:t>3/27/2019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 E 310 S19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75F-FDF9-49B2-B76E-2E00DF20AA16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65966" y="5997080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www.itl.nist.gov/div898/handbook/pri/section3/pri3363.htm</a:t>
            </a:r>
            <a:endParaRPr lang="en-US" sz="160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528" y="971823"/>
            <a:ext cx="3827438" cy="41923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4948" y="908078"/>
            <a:ext cx="3612152" cy="49648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09659" y="2321336"/>
            <a:ext cx="3981597" cy="21113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02967" y="4527612"/>
            <a:ext cx="36882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MATLAB adds 4 center point runs for 3-factor Central Composite design, so it provides 24 total runs.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46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a paper helicopter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221" y="1073426"/>
            <a:ext cx="6051637" cy="5257400"/>
          </a:xfrm>
        </p:spPr>
        <p:txBody>
          <a:bodyPr>
            <a:normAutofit/>
          </a:bodyPr>
          <a:lstStyle/>
          <a:p>
            <a:r>
              <a:rPr lang="en-US" dirty="0" smtClean="0"/>
              <a:t>Each sheet you’ve been given has 4 templates. Cut out one template.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36B1-2853-4EC8-91FA-3405467413EE}" type="datetime1">
              <a:rPr lang="en-US" smtClean="0"/>
              <a:pPr/>
              <a:t>3/27/2019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 E 310 S19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75F-FDF9-49B2-B76E-2E00DF20AA16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46519" y="852256"/>
            <a:ext cx="3124940" cy="53621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7" idx="0"/>
            <a:endCxn id="7" idx="2"/>
          </p:cNvCxnSpPr>
          <p:nvPr/>
        </p:nvCxnSpPr>
        <p:spPr>
          <a:xfrm>
            <a:off x="8508989" y="852256"/>
            <a:ext cx="0" cy="536211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58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a paper helicopter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221" y="1073426"/>
            <a:ext cx="6051637" cy="5257400"/>
          </a:xfrm>
        </p:spPr>
        <p:txBody>
          <a:bodyPr>
            <a:normAutofit/>
          </a:bodyPr>
          <a:lstStyle/>
          <a:p>
            <a:r>
              <a:rPr lang="en-US" dirty="0" smtClean="0"/>
              <a:t>Measure and cut a certain distance down the dotted line. This is the </a:t>
            </a:r>
            <a:r>
              <a:rPr lang="en-US" b="1" dirty="0" smtClean="0"/>
              <a:t>rotor length</a:t>
            </a:r>
            <a:r>
              <a:rPr lang="en-US" dirty="0" smtClean="0"/>
              <a:t>. 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36B1-2853-4EC8-91FA-3405467413EE}" type="datetime1">
              <a:rPr lang="en-US" smtClean="0"/>
              <a:pPr/>
              <a:t>3/27/2019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 E 310 S19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75F-FDF9-49B2-B76E-2E00DF20AA16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46519" y="852256"/>
            <a:ext cx="3124940" cy="53621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endCxn id="7" idx="2"/>
          </p:cNvCxnSpPr>
          <p:nvPr/>
        </p:nvCxnSpPr>
        <p:spPr>
          <a:xfrm>
            <a:off x="8508989" y="3187083"/>
            <a:ext cx="0" cy="302728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0"/>
          </p:cNvCxnSpPr>
          <p:nvPr/>
        </p:nvCxnSpPr>
        <p:spPr>
          <a:xfrm>
            <a:off x="8508989" y="852256"/>
            <a:ext cx="0" cy="2334827"/>
          </a:xfrm>
          <a:prstGeom prst="line">
            <a:avLst/>
          </a:prstGeom>
          <a:ln w="38100">
            <a:solidFill>
              <a:srgbClr val="FF00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0262586" y="852256"/>
            <a:ext cx="0" cy="2334827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296720" y="1788836"/>
            <a:ext cx="1831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Rotor Length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0071459" y="852256"/>
            <a:ext cx="3864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069368" y="3187083"/>
            <a:ext cx="3864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78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a paper helicopter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47" y="1079677"/>
            <a:ext cx="6051637" cy="5257400"/>
          </a:xfrm>
        </p:spPr>
        <p:txBody>
          <a:bodyPr>
            <a:normAutofit/>
          </a:bodyPr>
          <a:lstStyle/>
          <a:p>
            <a:r>
              <a:rPr lang="en-US" dirty="0" smtClean="0"/>
              <a:t>Measure 2 cm from the rotor cut. This is the body length, and is FIXED for this design. (Assume we need to transport passengers in this part of the helicopter </a:t>
            </a:r>
            <a:r>
              <a:rPr lang="en-US" dirty="0" smtClean="0">
                <a:sym typeface="Wingdings" panose="05000000000000000000" pitchFamily="2" charset="2"/>
              </a:rPr>
              <a:t> )</a:t>
            </a:r>
            <a:endParaRPr lang="en-US" dirty="0" smtClean="0"/>
          </a:p>
          <a:p>
            <a:pPr marL="742950" indent="-7429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36B1-2853-4EC8-91FA-3405467413EE}" type="datetime1">
              <a:rPr lang="en-US" smtClean="0"/>
              <a:pPr/>
              <a:t>3/27/2019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 E 310 S19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75F-FDF9-49B2-B76E-2E00DF20AA16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46519" y="852256"/>
            <a:ext cx="3124940" cy="53621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endCxn id="7" idx="2"/>
          </p:cNvCxnSpPr>
          <p:nvPr/>
        </p:nvCxnSpPr>
        <p:spPr>
          <a:xfrm>
            <a:off x="8508989" y="4172505"/>
            <a:ext cx="0" cy="204186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0"/>
          </p:cNvCxnSpPr>
          <p:nvPr/>
        </p:nvCxnSpPr>
        <p:spPr>
          <a:xfrm>
            <a:off x="8508989" y="852256"/>
            <a:ext cx="0" cy="2334827"/>
          </a:xfrm>
          <a:prstGeom prst="line">
            <a:avLst/>
          </a:prstGeom>
          <a:ln w="28575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0262586" y="852256"/>
            <a:ext cx="0" cy="2334827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296720" y="1788836"/>
            <a:ext cx="1831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Rotor Length</a:t>
            </a:r>
            <a:endParaRPr lang="en-US" sz="2400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071459" y="852256"/>
            <a:ext cx="3864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069368" y="3187083"/>
            <a:ext cx="3864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262586" y="3187083"/>
            <a:ext cx="0" cy="985422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069368" y="4163627"/>
            <a:ext cx="3864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345837" y="3260108"/>
            <a:ext cx="17332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Body Length</a:t>
            </a:r>
          </a:p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2 cm</a:t>
            </a:r>
            <a:endParaRPr lang="en-US" sz="2400" i="1" dirty="0">
              <a:solidFill>
                <a:srgbClr val="FF00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8315771" y="3178186"/>
            <a:ext cx="3864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315771" y="4154730"/>
            <a:ext cx="3864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50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a paper helicopter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47" y="1079677"/>
            <a:ext cx="6051637" cy="5257400"/>
          </a:xfrm>
        </p:spPr>
        <p:txBody>
          <a:bodyPr>
            <a:normAutofit/>
          </a:bodyPr>
          <a:lstStyle/>
          <a:p>
            <a:r>
              <a:rPr lang="en-US" dirty="0" smtClean="0"/>
              <a:t>Measure a certain distance across the center of the helicopter, at the base of the body. This is the </a:t>
            </a:r>
            <a:r>
              <a:rPr lang="en-US" b="1" dirty="0" smtClean="0"/>
              <a:t>leg width</a:t>
            </a:r>
            <a:r>
              <a:rPr lang="en-US" dirty="0" smtClean="0"/>
              <a:t>.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36B1-2853-4EC8-91FA-3405467413EE}" type="datetime1">
              <a:rPr lang="en-US" smtClean="0"/>
              <a:pPr/>
              <a:t>3/27/2019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 E 310 S19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75F-FDF9-49B2-B76E-2E00DF20AA16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46519" y="852256"/>
            <a:ext cx="3124940" cy="53621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endCxn id="7" idx="2"/>
          </p:cNvCxnSpPr>
          <p:nvPr/>
        </p:nvCxnSpPr>
        <p:spPr>
          <a:xfrm>
            <a:off x="8508989" y="4172505"/>
            <a:ext cx="0" cy="204186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0"/>
          </p:cNvCxnSpPr>
          <p:nvPr/>
        </p:nvCxnSpPr>
        <p:spPr>
          <a:xfrm>
            <a:off x="8508989" y="852256"/>
            <a:ext cx="0" cy="2334827"/>
          </a:xfrm>
          <a:prstGeom prst="line">
            <a:avLst/>
          </a:prstGeom>
          <a:ln w="28575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0262586" y="852256"/>
            <a:ext cx="0" cy="2334827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296720" y="1788836"/>
            <a:ext cx="1831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Rotor Length</a:t>
            </a:r>
            <a:endParaRPr lang="en-US" sz="2400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071459" y="852256"/>
            <a:ext cx="3864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069368" y="3187083"/>
            <a:ext cx="3864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262586" y="3187083"/>
            <a:ext cx="0" cy="985422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069368" y="4163627"/>
            <a:ext cx="3864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345837" y="3260108"/>
            <a:ext cx="17332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Body Length</a:t>
            </a:r>
          </a:p>
          <a:p>
            <a:pPr algn="ctr"/>
            <a:r>
              <a:rPr lang="en-US" sz="2400" i="1" dirty="0" smtClean="0"/>
              <a:t>2 cm</a:t>
            </a:r>
            <a:endParaRPr lang="en-US" sz="2400" i="1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8006335" y="4172505"/>
            <a:ext cx="987552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770646" y="3621058"/>
            <a:ext cx="1476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Leg Width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8993887" y="3980481"/>
            <a:ext cx="0" cy="3840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017499" y="3989359"/>
            <a:ext cx="0" cy="3840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86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a paper helicopter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47" y="1079677"/>
            <a:ext cx="6051637" cy="5257400"/>
          </a:xfrm>
        </p:spPr>
        <p:txBody>
          <a:bodyPr>
            <a:normAutofit/>
          </a:bodyPr>
          <a:lstStyle/>
          <a:p>
            <a:r>
              <a:rPr lang="en-US" dirty="0" smtClean="0"/>
              <a:t>Cut on both sides of the body base to the marked leg width.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36B1-2853-4EC8-91FA-3405467413EE}" type="datetime1">
              <a:rPr lang="en-US" smtClean="0"/>
              <a:pPr/>
              <a:t>3/27/2019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 E 310 S19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75F-FDF9-49B2-B76E-2E00DF20AA16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46519" y="852256"/>
            <a:ext cx="3124940" cy="53621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endCxn id="7" idx="2"/>
          </p:cNvCxnSpPr>
          <p:nvPr/>
        </p:nvCxnSpPr>
        <p:spPr>
          <a:xfrm>
            <a:off x="8508989" y="4172505"/>
            <a:ext cx="0" cy="204186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0"/>
          </p:cNvCxnSpPr>
          <p:nvPr/>
        </p:nvCxnSpPr>
        <p:spPr>
          <a:xfrm>
            <a:off x="8508989" y="852256"/>
            <a:ext cx="0" cy="2334827"/>
          </a:xfrm>
          <a:prstGeom prst="line">
            <a:avLst/>
          </a:prstGeom>
          <a:ln w="28575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0262586" y="852256"/>
            <a:ext cx="0" cy="2334827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296720" y="1788836"/>
            <a:ext cx="1831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Rotor Length</a:t>
            </a:r>
            <a:endParaRPr lang="en-US" sz="2400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071459" y="852256"/>
            <a:ext cx="3864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069368" y="3187083"/>
            <a:ext cx="3864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262586" y="3187083"/>
            <a:ext cx="0" cy="985422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069368" y="4163627"/>
            <a:ext cx="3864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345837" y="3260108"/>
            <a:ext cx="17332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Body Length</a:t>
            </a:r>
          </a:p>
          <a:p>
            <a:pPr algn="ctr"/>
            <a:r>
              <a:rPr lang="en-US" sz="2400" i="1" dirty="0" smtClean="0"/>
              <a:t>2 cm</a:t>
            </a:r>
            <a:endParaRPr lang="en-US" sz="2400" i="1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8006335" y="4172505"/>
            <a:ext cx="987552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770646" y="3612180"/>
            <a:ext cx="1476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Leg Width</a:t>
            </a:r>
            <a:endParaRPr lang="en-US" sz="2400" b="1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8993887" y="3980481"/>
            <a:ext cx="0" cy="384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017499" y="3989359"/>
            <a:ext cx="0" cy="384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8993887" y="4163627"/>
            <a:ext cx="1075481" cy="8878"/>
          </a:xfrm>
          <a:prstGeom prst="line">
            <a:avLst/>
          </a:prstGeom>
          <a:ln w="38100">
            <a:solidFill>
              <a:srgbClr val="FF00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936436" y="4181383"/>
            <a:ext cx="1075481" cy="8878"/>
          </a:xfrm>
          <a:prstGeom prst="line">
            <a:avLst/>
          </a:prstGeom>
          <a:ln w="38100">
            <a:solidFill>
              <a:srgbClr val="FF00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282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a paper helicopter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47" y="1079677"/>
            <a:ext cx="6051637" cy="5257400"/>
          </a:xfrm>
        </p:spPr>
        <p:txBody>
          <a:bodyPr>
            <a:normAutofit/>
          </a:bodyPr>
          <a:lstStyle/>
          <a:p>
            <a:r>
              <a:rPr lang="en-US" dirty="0" smtClean="0"/>
              <a:t>Fold inward at the dashed lines.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36B1-2853-4EC8-91FA-3405467413EE}" type="datetime1">
              <a:rPr lang="en-US" smtClean="0"/>
              <a:pPr/>
              <a:t>3/27/2019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 E 310 S19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75F-FDF9-49B2-B76E-2E00DF20AA16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46519" y="852256"/>
            <a:ext cx="3124940" cy="53621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8989190" y="4190261"/>
            <a:ext cx="0" cy="2041864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0"/>
          </p:cNvCxnSpPr>
          <p:nvPr/>
        </p:nvCxnSpPr>
        <p:spPr>
          <a:xfrm>
            <a:off x="8508989" y="852256"/>
            <a:ext cx="0" cy="2334827"/>
          </a:xfrm>
          <a:prstGeom prst="line">
            <a:avLst/>
          </a:prstGeom>
          <a:ln w="28575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0262586" y="852256"/>
            <a:ext cx="0" cy="2334827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296720" y="1788836"/>
            <a:ext cx="1831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Rotor Length</a:t>
            </a:r>
            <a:endParaRPr lang="en-US" sz="2400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071459" y="852256"/>
            <a:ext cx="3864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069368" y="3187083"/>
            <a:ext cx="3864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262586" y="3187083"/>
            <a:ext cx="0" cy="985422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069368" y="4163627"/>
            <a:ext cx="3864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345837" y="3260108"/>
            <a:ext cx="17332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Body Length</a:t>
            </a:r>
          </a:p>
          <a:p>
            <a:pPr algn="ctr"/>
            <a:r>
              <a:rPr lang="en-US" sz="2400" i="1" dirty="0" smtClean="0"/>
              <a:t>2 cm</a:t>
            </a:r>
            <a:endParaRPr lang="en-US" sz="2400" i="1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8006335" y="4172504"/>
            <a:ext cx="987552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993887" y="3980481"/>
            <a:ext cx="0" cy="384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017499" y="3989359"/>
            <a:ext cx="0" cy="384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8993887" y="4163627"/>
            <a:ext cx="1075481" cy="8878"/>
          </a:xfrm>
          <a:prstGeom prst="line">
            <a:avLst/>
          </a:prstGeom>
          <a:ln w="28575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936436" y="4181383"/>
            <a:ext cx="1075481" cy="8878"/>
          </a:xfrm>
          <a:prstGeom prst="line">
            <a:avLst/>
          </a:prstGeom>
          <a:ln w="28575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012803" y="4190261"/>
            <a:ext cx="0" cy="2041864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770646" y="3612180"/>
            <a:ext cx="1476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Leg Width</a:t>
            </a:r>
            <a:endParaRPr lang="en-US" sz="2400" b="1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7626884" y="5459767"/>
            <a:ext cx="691493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8688827" y="5470124"/>
            <a:ext cx="71761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31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a paper helicopter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47" y="1079677"/>
            <a:ext cx="6051637" cy="5257400"/>
          </a:xfrm>
        </p:spPr>
        <p:txBody>
          <a:bodyPr>
            <a:normAutofit/>
          </a:bodyPr>
          <a:lstStyle/>
          <a:p>
            <a:r>
              <a:rPr lang="en-US" dirty="0" smtClean="0"/>
              <a:t>Mark a certain distance along the leg. This is the </a:t>
            </a:r>
            <a:r>
              <a:rPr lang="en-US" b="1" dirty="0" smtClean="0"/>
              <a:t>leg length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36B1-2853-4EC8-91FA-3405467413EE}" type="datetime1">
              <a:rPr lang="en-US" smtClean="0"/>
              <a:pPr/>
              <a:t>3/27/2019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 E 310 S19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75F-FDF9-49B2-B76E-2E00DF20AA16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46519" y="852256"/>
            <a:ext cx="3124940" cy="53621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8989190" y="4190261"/>
            <a:ext cx="0" cy="204186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0"/>
          </p:cNvCxnSpPr>
          <p:nvPr/>
        </p:nvCxnSpPr>
        <p:spPr>
          <a:xfrm>
            <a:off x="8508989" y="852256"/>
            <a:ext cx="0" cy="2334827"/>
          </a:xfrm>
          <a:prstGeom prst="line">
            <a:avLst/>
          </a:prstGeom>
          <a:ln w="28575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0262586" y="852256"/>
            <a:ext cx="0" cy="2334827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296720" y="1788836"/>
            <a:ext cx="1831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Rotor Length</a:t>
            </a:r>
            <a:endParaRPr lang="en-US" sz="2400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071459" y="852256"/>
            <a:ext cx="3864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069368" y="3187083"/>
            <a:ext cx="3864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262586" y="3187083"/>
            <a:ext cx="0" cy="985422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069368" y="4163627"/>
            <a:ext cx="3864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345837" y="3260108"/>
            <a:ext cx="17332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Body Length</a:t>
            </a:r>
          </a:p>
          <a:p>
            <a:pPr algn="ctr"/>
            <a:r>
              <a:rPr lang="en-US" sz="2400" i="1" dirty="0" smtClean="0"/>
              <a:t>2 cm</a:t>
            </a:r>
            <a:endParaRPr lang="en-US" sz="2400" i="1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8006335" y="4172504"/>
            <a:ext cx="987552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993887" y="3980481"/>
            <a:ext cx="0" cy="384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017499" y="3989359"/>
            <a:ext cx="0" cy="384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8993887" y="4163627"/>
            <a:ext cx="1075481" cy="8878"/>
          </a:xfrm>
          <a:prstGeom prst="line">
            <a:avLst/>
          </a:prstGeom>
          <a:ln w="28575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936436" y="4181383"/>
            <a:ext cx="1075481" cy="8878"/>
          </a:xfrm>
          <a:prstGeom prst="line">
            <a:avLst/>
          </a:prstGeom>
          <a:ln w="28575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012803" y="4190261"/>
            <a:ext cx="0" cy="204186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844683" y="4208017"/>
            <a:ext cx="1143896" cy="2032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021032" y="4199139"/>
            <a:ext cx="1143896" cy="2032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770646" y="3612180"/>
            <a:ext cx="1476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Leg Width</a:t>
            </a:r>
            <a:endParaRPr lang="en-US" sz="2400" b="1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0069368" y="4163627"/>
            <a:ext cx="3864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0436789" y="4909338"/>
            <a:ext cx="1551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Leg Length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0262586" y="4181383"/>
            <a:ext cx="0" cy="1695634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0069368" y="5877017"/>
            <a:ext cx="3864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570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a paper helicopter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47" y="1079677"/>
            <a:ext cx="6051637" cy="5257400"/>
          </a:xfrm>
        </p:spPr>
        <p:txBody>
          <a:bodyPr>
            <a:normAutofit/>
          </a:bodyPr>
          <a:lstStyle/>
          <a:p>
            <a:r>
              <a:rPr lang="en-US" dirty="0" smtClean="0"/>
              <a:t>Fold upward at the dashed line.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36B1-2853-4EC8-91FA-3405467413EE}" type="datetime1">
              <a:rPr lang="en-US" smtClean="0"/>
              <a:pPr/>
              <a:t>3/27/2019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 E 310 S19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75F-FDF9-49B2-B76E-2E00DF20AA16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46519" y="852256"/>
            <a:ext cx="3124940" cy="53621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8989190" y="4190261"/>
            <a:ext cx="0" cy="204186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0"/>
          </p:cNvCxnSpPr>
          <p:nvPr/>
        </p:nvCxnSpPr>
        <p:spPr>
          <a:xfrm>
            <a:off x="8508989" y="852256"/>
            <a:ext cx="0" cy="2334827"/>
          </a:xfrm>
          <a:prstGeom prst="line">
            <a:avLst/>
          </a:prstGeom>
          <a:ln w="28575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0262586" y="852256"/>
            <a:ext cx="0" cy="2334827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296720" y="1788836"/>
            <a:ext cx="1831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Rotor Length</a:t>
            </a:r>
            <a:endParaRPr lang="en-US" sz="2400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071459" y="852256"/>
            <a:ext cx="3864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069368" y="3187083"/>
            <a:ext cx="3864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262586" y="3187083"/>
            <a:ext cx="0" cy="985422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069368" y="4163627"/>
            <a:ext cx="3864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345837" y="3260108"/>
            <a:ext cx="17332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Body Length</a:t>
            </a:r>
          </a:p>
          <a:p>
            <a:pPr algn="ctr"/>
            <a:r>
              <a:rPr lang="en-US" sz="2400" i="1" dirty="0" smtClean="0"/>
              <a:t>2 cm</a:t>
            </a:r>
            <a:endParaRPr lang="en-US" sz="2400" i="1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8006335" y="4172504"/>
            <a:ext cx="987552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993887" y="3980481"/>
            <a:ext cx="0" cy="384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017499" y="3989359"/>
            <a:ext cx="0" cy="384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8993887" y="4163627"/>
            <a:ext cx="1075481" cy="8878"/>
          </a:xfrm>
          <a:prstGeom prst="line">
            <a:avLst/>
          </a:prstGeom>
          <a:ln w="28575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936436" y="4181383"/>
            <a:ext cx="1075481" cy="8878"/>
          </a:xfrm>
          <a:prstGeom prst="line">
            <a:avLst/>
          </a:prstGeom>
          <a:ln w="28575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012803" y="4190261"/>
            <a:ext cx="0" cy="204186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844683" y="4208017"/>
            <a:ext cx="1143896" cy="2032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021032" y="4199139"/>
            <a:ext cx="1143896" cy="2032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770646" y="3612180"/>
            <a:ext cx="1476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Leg Width</a:t>
            </a:r>
            <a:endParaRPr lang="en-US" sz="2400" b="1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0069368" y="4163627"/>
            <a:ext cx="3864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0436789" y="4909338"/>
            <a:ext cx="1551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Leg Length</a:t>
            </a:r>
            <a:endParaRPr lang="en-US" sz="2400" b="1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0262586" y="4181383"/>
            <a:ext cx="0" cy="1695634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0069368" y="5877017"/>
            <a:ext cx="3864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015213" y="5851864"/>
            <a:ext cx="987552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8508989" y="5543371"/>
            <a:ext cx="0" cy="61698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38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11961</TotalTime>
  <Words>660</Words>
  <Application>Microsoft Office PowerPoint</Application>
  <PresentationFormat>Widescreen</PresentationFormat>
  <Paragraphs>114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(Body)</vt:lpstr>
      <vt:lpstr>Calibri</vt:lpstr>
      <vt:lpstr>Calibri Light</vt:lpstr>
      <vt:lpstr>Wingdings</vt:lpstr>
      <vt:lpstr>Retrospect</vt:lpstr>
      <vt:lpstr>Luke Roling Slides</vt:lpstr>
      <vt:lpstr>How to make a paper helicopter</vt:lpstr>
      <vt:lpstr>How to make a paper helicopter</vt:lpstr>
      <vt:lpstr>How to make a paper helicopter</vt:lpstr>
      <vt:lpstr>How to make a paper helicopter</vt:lpstr>
      <vt:lpstr>How to make a paper helicopter</vt:lpstr>
      <vt:lpstr>How to make a paper helicopter</vt:lpstr>
      <vt:lpstr>How to make a paper helicopter</vt:lpstr>
      <vt:lpstr>How to make a paper helicopter</vt:lpstr>
      <vt:lpstr>How to make a paper helicopter</vt:lpstr>
      <vt:lpstr>Design objective</vt:lpstr>
      <vt:lpstr>Design suggestions</vt:lpstr>
      <vt:lpstr>Procedural suggestions</vt:lpstr>
      <vt:lpstr>Response Surface Designs (NIST)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Roling, Luke T [C B E]</dc:creator>
  <cp:lastModifiedBy>Reuel, Nigel F [C B E]</cp:lastModifiedBy>
  <cp:revision>1108</cp:revision>
  <cp:lastPrinted>2018-01-22T20:33:22Z</cp:lastPrinted>
  <dcterms:created xsi:type="dcterms:W3CDTF">2018-01-07T18:38:17Z</dcterms:created>
  <dcterms:modified xsi:type="dcterms:W3CDTF">2019-03-27T21:19:43Z</dcterms:modified>
</cp:coreProperties>
</file>