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690" r:id="rId4"/>
    <p:sldMasterId id="2147483707" r:id="rId5"/>
    <p:sldMasterId id="2147483719" r:id="rId6"/>
    <p:sldMasterId id="2147483731" r:id="rId7"/>
    <p:sldMasterId id="2147483743" r:id="rId8"/>
    <p:sldMasterId id="2147483755" r:id="rId9"/>
    <p:sldMasterId id="2147483767" r:id="rId10"/>
    <p:sldMasterId id="2147483779" r:id="rId11"/>
  </p:sldMasterIdLst>
  <p:notesMasterIdLst>
    <p:notesMasterId r:id="rId77"/>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7" autoAdjust="0"/>
    <p:restoredTop sz="94660"/>
  </p:normalViewPr>
  <p:slideViewPr>
    <p:cSldViewPr snapToGrid="0">
      <p:cViewPr varScale="1">
        <p:scale>
          <a:sx n="158" d="100"/>
          <a:sy n="158" d="100"/>
        </p:scale>
        <p:origin x="42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NULL"/><Relationship Id="rId1" Type="http://schemas.openxmlformats.org/officeDocument/2006/relationships/image" Target="../media/image9.png"/><Relationship Id="rId4" Type="http://schemas.openxmlformats.org/officeDocument/2006/relationships/image" Target="NULL"/></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NULL"/><Relationship Id="rId1" Type="http://schemas.openxmlformats.org/officeDocument/2006/relationships/image" Target="../media/image9.png"/><Relationship Id="rId4" Type="http://schemas.openxmlformats.org/officeDocument/2006/relationships/image" Target="NUL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A365C3-4CB9-463A-B5F9-C129A6FFCD3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82CB3BFE-3A05-46FF-BB23-17A8A8672368}">
      <dgm:prSet/>
      <dgm:spPr/>
      <dgm:t>
        <a:bodyPr/>
        <a:lstStyle/>
        <a:p>
          <a:r>
            <a:rPr lang="en-US"/>
            <a:t>Entered latitude and longitude</a:t>
          </a:r>
        </a:p>
      </dgm:t>
    </dgm:pt>
    <dgm:pt modelId="{E219BB2D-65BE-4678-87EE-AE4D3C379CAC}" type="parTrans" cxnId="{244E0375-E3DB-4643-871E-3C94BD85C18F}">
      <dgm:prSet/>
      <dgm:spPr/>
      <dgm:t>
        <a:bodyPr/>
        <a:lstStyle/>
        <a:p>
          <a:endParaRPr lang="en-US"/>
        </a:p>
      </dgm:t>
    </dgm:pt>
    <dgm:pt modelId="{83C8467A-3EEA-4AD3-91E3-3E225A6F2F61}" type="sibTrans" cxnId="{244E0375-E3DB-4643-871E-3C94BD85C18F}">
      <dgm:prSet/>
      <dgm:spPr/>
      <dgm:t>
        <a:bodyPr/>
        <a:lstStyle/>
        <a:p>
          <a:endParaRPr lang="en-US"/>
        </a:p>
      </dgm:t>
    </dgm:pt>
    <dgm:pt modelId="{FF0FCF44-E987-4870-B69A-3432CAD7224D}">
      <dgm:prSet/>
      <dgm:spPr/>
      <dgm:t>
        <a:bodyPr/>
        <a:lstStyle/>
        <a:p>
          <a:r>
            <a:rPr lang="en-US"/>
            <a:t>Read in data</a:t>
          </a:r>
        </a:p>
      </dgm:t>
    </dgm:pt>
    <dgm:pt modelId="{8AAE1A7A-EE15-48A3-9B51-0F5F3C795682}" type="parTrans" cxnId="{2D074454-3E2B-406B-9AF9-B59BCE8F9F6C}">
      <dgm:prSet/>
      <dgm:spPr/>
      <dgm:t>
        <a:bodyPr/>
        <a:lstStyle/>
        <a:p>
          <a:endParaRPr lang="en-US"/>
        </a:p>
      </dgm:t>
    </dgm:pt>
    <dgm:pt modelId="{B3B50119-D105-418E-B12B-C31E6CC7FFD5}" type="sibTrans" cxnId="{2D074454-3E2B-406B-9AF9-B59BCE8F9F6C}">
      <dgm:prSet/>
      <dgm:spPr/>
      <dgm:t>
        <a:bodyPr/>
        <a:lstStyle/>
        <a:p>
          <a:endParaRPr lang="en-US"/>
        </a:p>
      </dgm:t>
    </dgm:pt>
    <dgm:pt modelId="{155560CD-E86B-4883-977B-28E661619097}">
      <dgm:prSet/>
      <dgm:spPr/>
      <dgm:t>
        <a:bodyPr/>
        <a:lstStyle/>
        <a:p>
          <a:r>
            <a:rPr lang="en-US"/>
            <a:t>Int2string and mean</a:t>
          </a:r>
        </a:p>
      </dgm:t>
    </dgm:pt>
    <dgm:pt modelId="{94C9D7E9-420F-4580-86AE-9B598B091A4F}" type="parTrans" cxnId="{5DC20DAD-FEA1-4B98-96C8-67A0BEDC4A2D}">
      <dgm:prSet/>
      <dgm:spPr/>
      <dgm:t>
        <a:bodyPr/>
        <a:lstStyle/>
        <a:p>
          <a:endParaRPr lang="en-US"/>
        </a:p>
      </dgm:t>
    </dgm:pt>
    <dgm:pt modelId="{3BB6A59A-2032-49E3-8EAF-CCCA16F5CF5F}" type="sibTrans" cxnId="{5DC20DAD-FEA1-4B98-96C8-67A0BEDC4A2D}">
      <dgm:prSet/>
      <dgm:spPr/>
      <dgm:t>
        <a:bodyPr/>
        <a:lstStyle/>
        <a:p>
          <a:endParaRPr lang="en-US"/>
        </a:p>
      </dgm:t>
    </dgm:pt>
    <dgm:pt modelId="{AAD93B9D-8195-4BA3-A440-6810FBD2604D}">
      <dgm:prSet/>
      <dgm:spPr/>
      <dgm:t>
        <a:bodyPr/>
        <a:lstStyle/>
        <a:p>
          <a:r>
            <a:rPr lang="en-US"/>
            <a:t>For loops</a:t>
          </a:r>
        </a:p>
      </dgm:t>
    </dgm:pt>
    <dgm:pt modelId="{D43CA9BC-D3EB-411F-9D61-3864B93050BB}" type="parTrans" cxnId="{49E4CC38-0D5F-4B3E-81B6-3214EF0B76D1}">
      <dgm:prSet/>
      <dgm:spPr/>
      <dgm:t>
        <a:bodyPr/>
        <a:lstStyle/>
        <a:p>
          <a:endParaRPr lang="en-US"/>
        </a:p>
      </dgm:t>
    </dgm:pt>
    <dgm:pt modelId="{EA96F4A3-92F7-4CCB-A295-060F123285A2}" type="sibTrans" cxnId="{49E4CC38-0D5F-4B3E-81B6-3214EF0B76D1}">
      <dgm:prSet/>
      <dgm:spPr/>
      <dgm:t>
        <a:bodyPr/>
        <a:lstStyle/>
        <a:p>
          <a:endParaRPr lang="en-US"/>
        </a:p>
      </dgm:t>
    </dgm:pt>
    <dgm:pt modelId="{ED7F31E0-F4C4-48D8-AD0E-546689DC0278}">
      <dgm:prSet/>
      <dgm:spPr/>
      <dgm:t>
        <a:bodyPr/>
        <a:lstStyle/>
        <a:p>
          <a:r>
            <a:rPr lang="en-US"/>
            <a:t>Optimized data with an equation</a:t>
          </a:r>
        </a:p>
      </dgm:t>
    </dgm:pt>
    <dgm:pt modelId="{C37B663C-6D4D-41E2-ACB1-D2DE9E51DE15}" type="parTrans" cxnId="{5257C215-19A1-4C3B-95A4-EDC640E341EE}">
      <dgm:prSet/>
      <dgm:spPr/>
      <dgm:t>
        <a:bodyPr/>
        <a:lstStyle/>
        <a:p>
          <a:endParaRPr lang="en-US"/>
        </a:p>
      </dgm:t>
    </dgm:pt>
    <dgm:pt modelId="{062C2901-0251-4933-9D39-581C304B4EED}" type="sibTrans" cxnId="{5257C215-19A1-4C3B-95A4-EDC640E341EE}">
      <dgm:prSet/>
      <dgm:spPr/>
      <dgm:t>
        <a:bodyPr/>
        <a:lstStyle/>
        <a:p>
          <a:endParaRPr lang="en-US"/>
        </a:p>
      </dgm:t>
    </dgm:pt>
    <dgm:pt modelId="{2979CC23-8396-4120-813E-EB5E30E1C7B3}">
      <dgm:prSet/>
      <dgm:spPr/>
      <dgm:t>
        <a:bodyPr/>
        <a:lstStyle/>
        <a:p>
          <a:r>
            <a:rPr lang="en-US"/>
            <a:t>If/else/elseif statements</a:t>
          </a:r>
        </a:p>
      </dgm:t>
    </dgm:pt>
    <dgm:pt modelId="{546A1685-1ACE-48F5-AB8F-3191910FFBDA}" type="parTrans" cxnId="{21A3D1DD-3668-42BC-8A80-1E250400504E}">
      <dgm:prSet/>
      <dgm:spPr/>
      <dgm:t>
        <a:bodyPr/>
        <a:lstStyle/>
        <a:p>
          <a:endParaRPr lang="en-US"/>
        </a:p>
      </dgm:t>
    </dgm:pt>
    <dgm:pt modelId="{98BF52F5-6EED-47EA-9FE3-ADB1246B253F}" type="sibTrans" cxnId="{21A3D1DD-3668-42BC-8A80-1E250400504E}">
      <dgm:prSet/>
      <dgm:spPr/>
      <dgm:t>
        <a:bodyPr/>
        <a:lstStyle/>
        <a:p>
          <a:endParaRPr lang="en-US"/>
        </a:p>
      </dgm:t>
    </dgm:pt>
    <dgm:pt modelId="{FF9A2687-C40B-4260-85AE-8B08C7A0D72F}" type="pres">
      <dgm:prSet presAssocID="{56A365C3-4CB9-463A-B5F9-C129A6FFCD3A}" presName="linear" presStyleCnt="0">
        <dgm:presLayoutVars>
          <dgm:animLvl val="lvl"/>
          <dgm:resizeHandles val="exact"/>
        </dgm:presLayoutVars>
      </dgm:prSet>
      <dgm:spPr/>
      <dgm:t>
        <a:bodyPr/>
        <a:lstStyle/>
        <a:p>
          <a:endParaRPr lang="en-US"/>
        </a:p>
      </dgm:t>
    </dgm:pt>
    <dgm:pt modelId="{8607022B-252A-4D36-9049-68E31748963F}" type="pres">
      <dgm:prSet presAssocID="{82CB3BFE-3A05-46FF-BB23-17A8A8672368}" presName="parentText" presStyleLbl="node1" presStyleIdx="0" presStyleCnt="6">
        <dgm:presLayoutVars>
          <dgm:chMax val="0"/>
          <dgm:bulletEnabled val="1"/>
        </dgm:presLayoutVars>
      </dgm:prSet>
      <dgm:spPr/>
      <dgm:t>
        <a:bodyPr/>
        <a:lstStyle/>
        <a:p>
          <a:endParaRPr lang="en-US"/>
        </a:p>
      </dgm:t>
    </dgm:pt>
    <dgm:pt modelId="{486536D3-7DC5-4062-B3F9-7F5971736BB5}" type="pres">
      <dgm:prSet presAssocID="{83C8467A-3EEA-4AD3-91E3-3E225A6F2F61}" presName="spacer" presStyleCnt="0"/>
      <dgm:spPr/>
    </dgm:pt>
    <dgm:pt modelId="{C6B02172-481D-426A-A5C3-586AE74A17B5}" type="pres">
      <dgm:prSet presAssocID="{FF0FCF44-E987-4870-B69A-3432CAD7224D}" presName="parentText" presStyleLbl="node1" presStyleIdx="1" presStyleCnt="6">
        <dgm:presLayoutVars>
          <dgm:chMax val="0"/>
          <dgm:bulletEnabled val="1"/>
        </dgm:presLayoutVars>
      </dgm:prSet>
      <dgm:spPr/>
      <dgm:t>
        <a:bodyPr/>
        <a:lstStyle/>
        <a:p>
          <a:endParaRPr lang="en-US"/>
        </a:p>
      </dgm:t>
    </dgm:pt>
    <dgm:pt modelId="{F810BDB4-1698-4D8A-B653-5C51CD06FECA}" type="pres">
      <dgm:prSet presAssocID="{B3B50119-D105-418E-B12B-C31E6CC7FFD5}" presName="spacer" presStyleCnt="0"/>
      <dgm:spPr/>
    </dgm:pt>
    <dgm:pt modelId="{36CEEC74-2650-4542-9127-14B9FCA9B8C5}" type="pres">
      <dgm:prSet presAssocID="{155560CD-E86B-4883-977B-28E661619097}" presName="parentText" presStyleLbl="node1" presStyleIdx="2" presStyleCnt="6">
        <dgm:presLayoutVars>
          <dgm:chMax val="0"/>
          <dgm:bulletEnabled val="1"/>
        </dgm:presLayoutVars>
      </dgm:prSet>
      <dgm:spPr/>
      <dgm:t>
        <a:bodyPr/>
        <a:lstStyle/>
        <a:p>
          <a:endParaRPr lang="en-US"/>
        </a:p>
      </dgm:t>
    </dgm:pt>
    <dgm:pt modelId="{49FBD797-1E88-49CA-B251-E30FD2A14DDF}" type="pres">
      <dgm:prSet presAssocID="{3BB6A59A-2032-49E3-8EAF-CCCA16F5CF5F}" presName="spacer" presStyleCnt="0"/>
      <dgm:spPr/>
    </dgm:pt>
    <dgm:pt modelId="{41C172CF-09CE-4FB9-AC11-1F6DAA2A96B4}" type="pres">
      <dgm:prSet presAssocID="{AAD93B9D-8195-4BA3-A440-6810FBD2604D}" presName="parentText" presStyleLbl="node1" presStyleIdx="3" presStyleCnt="6">
        <dgm:presLayoutVars>
          <dgm:chMax val="0"/>
          <dgm:bulletEnabled val="1"/>
        </dgm:presLayoutVars>
      </dgm:prSet>
      <dgm:spPr/>
      <dgm:t>
        <a:bodyPr/>
        <a:lstStyle/>
        <a:p>
          <a:endParaRPr lang="en-US"/>
        </a:p>
      </dgm:t>
    </dgm:pt>
    <dgm:pt modelId="{9EA34042-32FE-40C4-BD4C-446568C7699D}" type="pres">
      <dgm:prSet presAssocID="{EA96F4A3-92F7-4CCB-A295-060F123285A2}" presName="spacer" presStyleCnt="0"/>
      <dgm:spPr/>
    </dgm:pt>
    <dgm:pt modelId="{222DA55E-FF63-47E7-BA06-F8B289C1F756}" type="pres">
      <dgm:prSet presAssocID="{ED7F31E0-F4C4-48D8-AD0E-546689DC0278}" presName="parentText" presStyleLbl="node1" presStyleIdx="4" presStyleCnt="6">
        <dgm:presLayoutVars>
          <dgm:chMax val="0"/>
          <dgm:bulletEnabled val="1"/>
        </dgm:presLayoutVars>
      </dgm:prSet>
      <dgm:spPr/>
      <dgm:t>
        <a:bodyPr/>
        <a:lstStyle/>
        <a:p>
          <a:endParaRPr lang="en-US"/>
        </a:p>
      </dgm:t>
    </dgm:pt>
    <dgm:pt modelId="{84C72D29-36A0-4F75-A6F6-C15ABACB42B2}" type="pres">
      <dgm:prSet presAssocID="{062C2901-0251-4933-9D39-581C304B4EED}" presName="spacer" presStyleCnt="0"/>
      <dgm:spPr/>
    </dgm:pt>
    <dgm:pt modelId="{8C127482-9573-4986-B8F4-8738A23EAA4B}" type="pres">
      <dgm:prSet presAssocID="{2979CC23-8396-4120-813E-EB5E30E1C7B3}" presName="parentText" presStyleLbl="node1" presStyleIdx="5" presStyleCnt="6">
        <dgm:presLayoutVars>
          <dgm:chMax val="0"/>
          <dgm:bulletEnabled val="1"/>
        </dgm:presLayoutVars>
      </dgm:prSet>
      <dgm:spPr/>
      <dgm:t>
        <a:bodyPr/>
        <a:lstStyle/>
        <a:p>
          <a:endParaRPr lang="en-US"/>
        </a:p>
      </dgm:t>
    </dgm:pt>
  </dgm:ptLst>
  <dgm:cxnLst>
    <dgm:cxn modelId="{63788CA2-BEF7-49CF-9BB0-3FA3B08AACD8}" type="presOf" srcId="{ED7F31E0-F4C4-48D8-AD0E-546689DC0278}" destId="{222DA55E-FF63-47E7-BA06-F8B289C1F756}" srcOrd="0" destOrd="0" presId="urn:microsoft.com/office/officeart/2005/8/layout/vList2"/>
    <dgm:cxn modelId="{2D074454-3E2B-406B-9AF9-B59BCE8F9F6C}" srcId="{56A365C3-4CB9-463A-B5F9-C129A6FFCD3A}" destId="{FF0FCF44-E987-4870-B69A-3432CAD7224D}" srcOrd="1" destOrd="0" parTransId="{8AAE1A7A-EE15-48A3-9B51-0F5F3C795682}" sibTransId="{B3B50119-D105-418E-B12B-C31E6CC7FFD5}"/>
    <dgm:cxn modelId="{C681E61D-AF86-40DF-BDBB-3BE90E1B32DE}" type="presOf" srcId="{82CB3BFE-3A05-46FF-BB23-17A8A8672368}" destId="{8607022B-252A-4D36-9049-68E31748963F}" srcOrd="0" destOrd="0" presId="urn:microsoft.com/office/officeart/2005/8/layout/vList2"/>
    <dgm:cxn modelId="{244E0375-E3DB-4643-871E-3C94BD85C18F}" srcId="{56A365C3-4CB9-463A-B5F9-C129A6FFCD3A}" destId="{82CB3BFE-3A05-46FF-BB23-17A8A8672368}" srcOrd="0" destOrd="0" parTransId="{E219BB2D-65BE-4678-87EE-AE4D3C379CAC}" sibTransId="{83C8467A-3EEA-4AD3-91E3-3E225A6F2F61}"/>
    <dgm:cxn modelId="{5DC20DAD-FEA1-4B98-96C8-67A0BEDC4A2D}" srcId="{56A365C3-4CB9-463A-B5F9-C129A6FFCD3A}" destId="{155560CD-E86B-4883-977B-28E661619097}" srcOrd="2" destOrd="0" parTransId="{94C9D7E9-420F-4580-86AE-9B598B091A4F}" sibTransId="{3BB6A59A-2032-49E3-8EAF-CCCA16F5CF5F}"/>
    <dgm:cxn modelId="{152C0912-8201-46BB-9FD4-963E2D9D5FFE}" type="presOf" srcId="{FF0FCF44-E987-4870-B69A-3432CAD7224D}" destId="{C6B02172-481D-426A-A5C3-586AE74A17B5}" srcOrd="0" destOrd="0" presId="urn:microsoft.com/office/officeart/2005/8/layout/vList2"/>
    <dgm:cxn modelId="{40D16235-6AF5-4B8A-B3B2-BB10102A42B1}" type="presOf" srcId="{AAD93B9D-8195-4BA3-A440-6810FBD2604D}" destId="{41C172CF-09CE-4FB9-AC11-1F6DAA2A96B4}" srcOrd="0" destOrd="0" presId="urn:microsoft.com/office/officeart/2005/8/layout/vList2"/>
    <dgm:cxn modelId="{5257C215-19A1-4C3B-95A4-EDC640E341EE}" srcId="{56A365C3-4CB9-463A-B5F9-C129A6FFCD3A}" destId="{ED7F31E0-F4C4-48D8-AD0E-546689DC0278}" srcOrd="4" destOrd="0" parTransId="{C37B663C-6D4D-41E2-ACB1-D2DE9E51DE15}" sibTransId="{062C2901-0251-4933-9D39-581C304B4EED}"/>
    <dgm:cxn modelId="{1ADDB55B-A114-42C7-9291-80962310F004}" type="presOf" srcId="{56A365C3-4CB9-463A-B5F9-C129A6FFCD3A}" destId="{FF9A2687-C40B-4260-85AE-8B08C7A0D72F}" srcOrd="0" destOrd="0" presId="urn:microsoft.com/office/officeart/2005/8/layout/vList2"/>
    <dgm:cxn modelId="{49E4CC38-0D5F-4B3E-81B6-3214EF0B76D1}" srcId="{56A365C3-4CB9-463A-B5F9-C129A6FFCD3A}" destId="{AAD93B9D-8195-4BA3-A440-6810FBD2604D}" srcOrd="3" destOrd="0" parTransId="{D43CA9BC-D3EB-411F-9D61-3864B93050BB}" sibTransId="{EA96F4A3-92F7-4CCB-A295-060F123285A2}"/>
    <dgm:cxn modelId="{21A3D1DD-3668-42BC-8A80-1E250400504E}" srcId="{56A365C3-4CB9-463A-B5F9-C129A6FFCD3A}" destId="{2979CC23-8396-4120-813E-EB5E30E1C7B3}" srcOrd="5" destOrd="0" parTransId="{546A1685-1ACE-48F5-AB8F-3191910FFBDA}" sibTransId="{98BF52F5-6EED-47EA-9FE3-ADB1246B253F}"/>
    <dgm:cxn modelId="{CE00055C-2483-4F78-B2E6-4400ADE35BA1}" type="presOf" srcId="{155560CD-E86B-4883-977B-28E661619097}" destId="{36CEEC74-2650-4542-9127-14B9FCA9B8C5}" srcOrd="0" destOrd="0" presId="urn:microsoft.com/office/officeart/2005/8/layout/vList2"/>
    <dgm:cxn modelId="{EB382A06-6DB1-492F-8405-7A36D848A9FD}" type="presOf" srcId="{2979CC23-8396-4120-813E-EB5E30E1C7B3}" destId="{8C127482-9573-4986-B8F4-8738A23EAA4B}" srcOrd="0" destOrd="0" presId="urn:microsoft.com/office/officeart/2005/8/layout/vList2"/>
    <dgm:cxn modelId="{C616793B-D0A9-46F6-837F-A051E589EA29}" type="presParOf" srcId="{FF9A2687-C40B-4260-85AE-8B08C7A0D72F}" destId="{8607022B-252A-4D36-9049-68E31748963F}" srcOrd="0" destOrd="0" presId="urn:microsoft.com/office/officeart/2005/8/layout/vList2"/>
    <dgm:cxn modelId="{341898FF-64BD-4EA0-99B7-810328E5802A}" type="presParOf" srcId="{FF9A2687-C40B-4260-85AE-8B08C7A0D72F}" destId="{486536D3-7DC5-4062-B3F9-7F5971736BB5}" srcOrd="1" destOrd="0" presId="urn:microsoft.com/office/officeart/2005/8/layout/vList2"/>
    <dgm:cxn modelId="{3998379C-CA51-4990-A830-D91260B4514F}" type="presParOf" srcId="{FF9A2687-C40B-4260-85AE-8B08C7A0D72F}" destId="{C6B02172-481D-426A-A5C3-586AE74A17B5}" srcOrd="2" destOrd="0" presId="urn:microsoft.com/office/officeart/2005/8/layout/vList2"/>
    <dgm:cxn modelId="{5F41DCEC-894A-403A-BF91-CB3016C3A300}" type="presParOf" srcId="{FF9A2687-C40B-4260-85AE-8B08C7A0D72F}" destId="{F810BDB4-1698-4D8A-B653-5C51CD06FECA}" srcOrd="3" destOrd="0" presId="urn:microsoft.com/office/officeart/2005/8/layout/vList2"/>
    <dgm:cxn modelId="{A3A54DA4-13E4-4C15-BCF8-EE2885020305}" type="presParOf" srcId="{FF9A2687-C40B-4260-85AE-8B08C7A0D72F}" destId="{36CEEC74-2650-4542-9127-14B9FCA9B8C5}" srcOrd="4" destOrd="0" presId="urn:microsoft.com/office/officeart/2005/8/layout/vList2"/>
    <dgm:cxn modelId="{5661510E-ED74-4E5B-9023-385466B5DC41}" type="presParOf" srcId="{FF9A2687-C40B-4260-85AE-8B08C7A0D72F}" destId="{49FBD797-1E88-49CA-B251-E30FD2A14DDF}" srcOrd="5" destOrd="0" presId="urn:microsoft.com/office/officeart/2005/8/layout/vList2"/>
    <dgm:cxn modelId="{96A5D118-CC79-4C5D-8A45-5D6ED863E41B}" type="presParOf" srcId="{FF9A2687-C40B-4260-85AE-8B08C7A0D72F}" destId="{41C172CF-09CE-4FB9-AC11-1F6DAA2A96B4}" srcOrd="6" destOrd="0" presId="urn:microsoft.com/office/officeart/2005/8/layout/vList2"/>
    <dgm:cxn modelId="{8EACE3B9-2179-47FA-91E5-2321559151D4}" type="presParOf" srcId="{FF9A2687-C40B-4260-85AE-8B08C7A0D72F}" destId="{9EA34042-32FE-40C4-BD4C-446568C7699D}" srcOrd="7" destOrd="0" presId="urn:microsoft.com/office/officeart/2005/8/layout/vList2"/>
    <dgm:cxn modelId="{381CC36C-111D-47E8-AC64-492509B9FE91}" type="presParOf" srcId="{FF9A2687-C40B-4260-85AE-8B08C7A0D72F}" destId="{222DA55E-FF63-47E7-BA06-F8B289C1F756}" srcOrd="8" destOrd="0" presId="urn:microsoft.com/office/officeart/2005/8/layout/vList2"/>
    <dgm:cxn modelId="{BA46F520-AF36-40CB-8177-95134C7E7BF4}" type="presParOf" srcId="{FF9A2687-C40B-4260-85AE-8B08C7A0D72F}" destId="{84C72D29-36A0-4F75-A6F6-C15ABACB42B2}" srcOrd="9" destOrd="0" presId="urn:microsoft.com/office/officeart/2005/8/layout/vList2"/>
    <dgm:cxn modelId="{5FEA6801-D67A-4D18-AFA6-9607CC678447}" type="presParOf" srcId="{FF9A2687-C40B-4260-85AE-8B08C7A0D72F}" destId="{8C127482-9573-4986-B8F4-8738A23EAA4B}"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F126C7-8077-4FDA-B832-BB334B0FD0B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5F23127-825B-4BE1-A57C-E1A143E405E7}">
      <dgm:prSet/>
      <dgm:spPr/>
      <dgm:t>
        <a:bodyPr/>
        <a:lstStyle/>
        <a:p>
          <a:r>
            <a:rPr lang="en-US" dirty="0"/>
            <a:t>With our algorithm we can change the importance of parameters to decide which area works best.</a:t>
          </a:r>
        </a:p>
      </dgm:t>
    </dgm:pt>
    <dgm:pt modelId="{4666D279-9549-4FEC-BF70-D8C6081549A5}" type="parTrans" cxnId="{9E840B46-CD42-427C-89AD-F198E2927557}">
      <dgm:prSet/>
      <dgm:spPr/>
      <dgm:t>
        <a:bodyPr/>
        <a:lstStyle/>
        <a:p>
          <a:endParaRPr lang="en-US"/>
        </a:p>
      </dgm:t>
    </dgm:pt>
    <dgm:pt modelId="{4DE0DD3A-3612-4518-BC1C-95643A818AF8}" type="sibTrans" cxnId="{9E840B46-CD42-427C-89AD-F198E2927557}">
      <dgm:prSet/>
      <dgm:spPr/>
      <dgm:t>
        <a:bodyPr/>
        <a:lstStyle/>
        <a:p>
          <a:endParaRPr lang="en-US"/>
        </a:p>
      </dgm:t>
    </dgm:pt>
    <dgm:pt modelId="{E0B6ECAF-1739-489C-9784-3A9506896DBB}">
      <dgm:prSet/>
      <dgm:spPr/>
      <dgm:t>
        <a:bodyPr/>
        <a:lstStyle/>
        <a:p>
          <a:r>
            <a:rPr lang="en-US"/>
            <a:t>Example: We can decide that we want sun light hours per day to be the most important.</a:t>
          </a:r>
        </a:p>
      </dgm:t>
    </dgm:pt>
    <dgm:pt modelId="{1F9D6B4A-938C-48F0-B50C-1C6DB4184EF9}" type="parTrans" cxnId="{47187C5B-B3A6-466F-9A1E-988609382C3A}">
      <dgm:prSet/>
      <dgm:spPr/>
      <dgm:t>
        <a:bodyPr/>
        <a:lstStyle/>
        <a:p>
          <a:endParaRPr lang="en-US"/>
        </a:p>
      </dgm:t>
    </dgm:pt>
    <dgm:pt modelId="{B694F5A3-066D-4C8F-9B3B-1900A180A198}" type="sibTrans" cxnId="{47187C5B-B3A6-466F-9A1E-988609382C3A}">
      <dgm:prSet/>
      <dgm:spPr/>
      <dgm:t>
        <a:bodyPr/>
        <a:lstStyle/>
        <a:p>
          <a:endParaRPr lang="en-US"/>
        </a:p>
      </dgm:t>
    </dgm:pt>
    <dgm:pt modelId="{D1CD8A92-EFAC-451C-9A09-1848ADF9E71A}" type="pres">
      <dgm:prSet presAssocID="{5FF126C7-8077-4FDA-B832-BB334B0FD0B9}" presName="root" presStyleCnt="0">
        <dgm:presLayoutVars>
          <dgm:dir/>
          <dgm:resizeHandles val="exact"/>
        </dgm:presLayoutVars>
      </dgm:prSet>
      <dgm:spPr/>
      <dgm:t>
        <a:bodyPr/>
        <a:lstStyle/>
        <a:p>
          <a:endParaRPr lang="en-US"/>
        </a:p>
      </dgm:t>
    </dgm:pt>
    <dgm:pt modelId="{60A6D61D-743F-45F0-958D-27698E3123EF}" type="pres">
      <dgm:prSet presAssocID="{A5F23127-825B-4BE1-A57C-E1A143E405E7}" presName="compNode" presStyleCnt="0"/>
      <dgm:spPr/>
    </dgm:pt>
    <dgm:pt modelId="{39BFFB5C-A779-45C8-BA44-8C8BEDC1DE99}" type="pres">
      <dgm:prSet presAssocID="{A5F23127-825B-4BE1-A57C-E1A143E405E7}" presName="bgRect" presStyleLbl="bgShp" presStyleIdx="0" presStyleCnt="2"/>
      <dgm:spPr/>
    </dgm:pt>
    <dgm:pt modelId="{7FA69FA9-3CE1-4CE4-AD5E-4FD8B7573A78}" type="pres">
      <dgm:prSet presAssocID="{A5F23127-825B-4BE1-A57C-E1A143E405E7}"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Maze"/>
        </a:ext>
      </dgm:extLst>
    </dgm:pt>
    <dgm:pt modelId="{3B4AC7BB-6D6D-47F3-9694-85AED0E2378F}" type="pres">
      <dgm:prSet presAssocID="{A5F23127-825B-4BE1-A57C-E1A143E405E7}" presName="spaceRect" presStyleCnt="0"/>
      <dgm:spPr/>
    </dgm:pt>
    <dgm:pt modelId="{0BE11223-D65C-4F7F-A7F9-0BF2B0B15873}" type="pres">
      <dgm:prSet presAssocID="{A5F23127-825B-4BE1-A57C-E1A143E405E7}" presName="parTx" presStyleLbl="revTx" presStyleIdx="0" presStyleCnt="2">
        <dgm:presLayoutVars>
          <dgm:chMax val="0"/>
          <dgm:chPref val="0"/>
        </dgm:presLayoutVars>
      </dgm:prSet>
      <dgm:spPr/>
      <dgm:t>
        <a:bodyPr/>
        <a:lstStyle/>
        <a:p>
          <a:endParaRPr lang="en-US"/>
        </a:p>
      </dgm:t>
    </dgm:pt>
    <dgm:pt modelId="{1635D9FE-BF2B-4FB1-9B6F-C1E48AD2F0A4}" type="pres">
      <dgm:prSet presAssocID="{4DE0DD3A-3612-4518-BC1C-95643A818AF8}" presName="sibTrans" presStyleCnt="0"/>
      <dgm:spPr/>
    </dgm:pt>
    <dgm:pt modelId="{E7E51629-4CE3-4CC4-8D37-C731252A3821}" type="pres">
      <dgm:prSet presAssocID="{E0B6ECAF-1739-489C-9784-3A9506896DBB}" presName="compNode" presStyleCnt="0"/>
      <dgm:spPr/>
    </dgm:pt>
    <dgm:pt modelId="{1ECF0ABF-85D6-48E0-BE20-A13CA898585B}" type="pres">
      <dgm:prSet presAssocID="{E0B6ECAF-1739-489C-9784-3A9506896DBB}" presName="bgRect" presStyleLbl="bgShp" presStyleIdx="1" presStyleCnt="2"/>
      <dgm:spPr/>
    </dgm:pt>
    <dgm:pt modelId="{118DA69D-8180-461E-AFF2-D6C07CECCC99}" type="pres">
      <dgm:prSet presAssocID="{E0B6ECAF-1739-489C-9784-3A9506896DB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Sun"/>
        </a:ext>
      </dgm:extLst>
    </dgm:pt>
    <dgm:pt modelId="{CD79F1BA-4715-4EF0-8A59-CE3BAE081BFA}" type="pres">
      <dgm:prSet presAssocID="{E0B6ECAF-1739-489C-9784-3A9506896DBB}" presName="spaceRect" presStyleCnt="0"/>
      <dgm:spPr/>
    </dgm:pt>
    <dgm:pt modelId="{A26BFA74-FE79-46CD-A5AA-9D1CDE1EA2D0}" type="pres">
      <dgm:prSet presAssocID="{E0B6ECAF-1739-489C-9784-3A9506896DBB}" presName="parTx" presStyleLbl="revTx" presStyleIdx="1" presStyleCnt="2">
        <dgm:presLayoutVars>
          <dgm:chMax val="0"/>
          <dgm:chPref val="0"/>
        </dgm:presLayoutVars>
      </dgm:prSet>
      <dgm:spPr/>
      <dgm:t>
        <a:bodyPr/>
        <a:lstStyle/>
        <a:p>
          <a:endParaRPr lang="en-US"/>
        </a:p>
      </dgm:t>
    </dgm:pt>
  </dgm:ptLst>
  <dgm:cxnLst>
    <dgm:cxn modelId="{93E92887-C06D-4E2D-8113-7EADF93DD45E}" type="presOf" srcId="{A5F23127-825B-4BE1-A57C-E1A143E405E7}" destId="{0BE11223-D65C-4F7F-A7F9-0BF2B0B15873}" srcOrd="0" destOrd="0" presId="urn:microsoft.com/office/officeart/2018/2/layout/IconVerticalSolidList"/>
    <dgm:cxn modelId="{9E840B46-CD42-427C-89AD-F198E2927557}" srcId="{5FF126C7-8077-4FDA-B832-BB334B0FD0B9}" destId="{A5F23127-825B-4BE1-A57C-E1A143E405E7}" srcOrd="0" destOrd="0" parTransId="{4666D279-9549-4FEC-BF70-D8C6081549A5}" sibTransId="{4DE0DD3A-3612-4518-BC1C-95643A818AF8}"/>
    <dgm:cxn modelId="{67B4BBD6-8220-4151-9F4A-FA4FC6F9EDEF}" type="presOf" srcId="{E0B6ECAF-1739-489C-9784-3A9506896DBB}" destId="{A26BFA74-FE79-46CD-A5AA-9D1CDE1EA2D0}" srcOrd="0" destOrd="0" presId="urn:microsoft.com/office/officeart/2018/2/layout/IconVerticalSolidList"/>
    <dgm:cxn modelId="{47187C5B-B3A6-466F-9A1E-988609382C3A}" srcId="{5FF126C7-8077-4FDA-B832-BB334B0FD0B9}" destId="{E0B6ECAF-1739-489C-9784-3A9506896DBB}" srcOrd="1" destOrd="0" parTransId="{1F9D6B4A-938C-48F0-B50C-1C6DB4184EF9}" sibTransId="{B694F5A3-066D-4C8F-9B3B-1900A180A198}"/>
    <dgm:cxn modelId="{EAEDC5AD-B172-4274-B686-0CEFB5EC93B0}" type="presOf" srcId="{5FF126C7-8077-4FDA-B832-BB334B0FD0B9}" destId="{D1CD8A92-EFAC-451C-9A09-1848ADF9E71A}" srcOrd="0" destOrd="0" presId="urn:microsoft.com/office/officeart/2018/2/layout/IconVerticalSolidList"/>
    <dgm:cxn modelId="{DE2E0678-80A3-4B51-AF41-354730A098F4}" type="presParOf" srcId="{D1CD8A92-EFAC-451C-9A09-1848ADF9E71A}" destId="{60A6D61D-743F-45F0-958D-27698E3123EF}" srcOrd="0" destOrd="0" presId="urn:microsoft.com/office/officeart/2018/2/layout/IconVerticalSolidList"/>
    <dgm:cxn modelId="{D500E067-730D-43B2-8D22-80389FE24333}" type="presParOf" srcId="{60A6D61D-743F-45F0-958D-27698E3123EF}" destId="{39BFFB5C-A779-45C8-BA44-8C8BEDC1DE99}" srcOrd="0" destOrd="0" presId="urn:microsoft.com/office/officeart/2018/2/layout/IconVerticalSolidList"/>
    <dgm:cxn modelId="{D935F001-195D-46CC-8C7B-2DC41E24D5B7}" type="presParOf" srcId="{60A6D61D-743F-45F0-958D-27698E3123EF}" destId="{7FA69FA9-3CE1-4CE4-AD5E-4FD8B7573A78}" srcOrd="1" destOrd="0" presId="urn:microsoft.com/office/officeart/2018/2/layout/IconVerticalSolidList"/>
    <dgm:cxn modelId="{FAF09C32-A464-47C5-8C5D-6AA41291662C}" type="presParOf" srcId="{60A6D61D-743F-45F0-958D-27698E3123EF}" destId="{3B4AC7BB-6D6D-47F3-9694-85AED0E2378F}" srcOrd="2" destOrd="0" presId="urn:microsoft.com/office/officeart/2018/2/layout/IconVerticalSolidList"/>
    <dgm:cxn modelId="{A344C6C3-6B5A-4293-8166-6C81AFC04895}" type="presParOf" srcId="{60A6D61D-743F-45F0-958D-27698E3123EF}" destId="{0BE11223-D65C-4F7F-A7F9-0BF2B0B15873}" srcOrd="3" destOrd="0" presId="urn:microsoft.com/office/officeart/2018/2/layout/IconVerticalSolidList"/>
    <dgm:cxn modelId="{025B5152-32DC-4F54-857A-F40DE464A5B8}" type="presParOf" srcId="{D1CD8A92-EFAC-451C-9A09-1848ADF9E71A}" destId="{1635D9FE-BF2B-4FB1-9B6F-C1E48AD2F0A4}" srcOrd="1" destOrd="0" presId="urn:microsoft.com/office/officeart/2018/2/layout/IconVerticalSolidList"/>
    <dgm:cxn modelId="{0D3720EA-079D-46F6-A18B-E36A2CF69173}" type="presParOf" srcId="{D1CD8A92-EFAC-451C-9A09-1848ADF9E71A}" destId="{E7E51629-4CE3-4CC4-8D37-C731252A3821}" srcOrd="2" destOrd="0" presId="urn:microsoft.com/office/officeart/2018/2/layout/IconVerticalSolidList"/>
    <dgm:cxn modelId="{C0865610-55EB-4363-A065-E52BC639B739}" type="presParOf" srcId="{E7E51629-4CE3-4CC4-8D37-C731252A3821}" destId="{1ECF0ABF-85D6-48E0-BE20-A13CA898585B}" srcOrd="0" destOrd="0" presId="urn:microsoft.com/office/officeart/2018/2/layout/IconVerticalSolidList"/>
    <dgm:cxn modelId="{4B72A36B-A11F-4181-913D-C74F02305C70}" type="presParOf" srcId="{E7E51629-4CE3-4CC4-8D37-C731252A3821}" destId="{118DA69D-8180-461E-AFF2-D6C07CECCC99}" srcOrd="1" destOrd="0" presId="urn:microsoft.com/office/officeart/2018/2/layout/IconVerticalSolidList"/>
    <dgm:cxn modelId="{EFE9FEA7-1ED1-4015-8984-AB75BA77060A}" type="presParOf" srcId="{E7E51629-4CE3-4CC4-8D37-C731252A3821}" destId="{CD79F1BA-4715-4EF0-8A59-CE3BAE081BFA}" srcOrd="2" destOrd="0" presId="urn:microsoft.com/office/officeart/2018/2/layout/IconVerticalSolidList"/>
    <dgm:cxn modelId="{4C47B106-0B0D-45A7-A70A-1FD48A4DCCC1}" type="presParOf" srcId="{E7E51629-4CE3-4CC4-8D37-C731252A3821}" destId="{A26BFA74-FE79-46CD-A5AA-9D1CDE1EA2D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7022B-252A-4D36-9049-68E31748963F}">
      <dsp:nvSpPr>
        <dsp:cNvPr id="0" name=""/>
        <dsp:cNvSpPr/>
      </dsp:nvSpPr>
      <dsp:spPr>
        <a:xfrm>
          <a:off x="0" y="54531"/>
          <a:ext cx="6797675" cy="839474"/>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US" sz="3500" kern="1200"/>
            <a:t>Entered latitude and longitude</a:t>
          </a:r>
        </a:p>
      </dsp:txBody>
      <dsp:txXfrm>
        <a:off x="40980" y="95511"/>
        <a:ext cx="6715715" cy="757514"/>
      </dsp:txXfrm>
    </dsp:sp>
    <dsp:sp modelId="{C6B02172-481D-426A-A5C3-586AE74A17B5}">
      <dsp:nvSpPr>
        <dsp:cNvPr id="0" name=""/>
        <dsp:cNvSpPr/>
      </dsp:nvSpPr>
      <dsp:spPr>
        <a:xfrm>
          <a:off x="0" y="994806"/>
          <a:ext cx="6797675" cy="839474"/>
        </a:xfrm>
        <a:prstGeom prst="roundRect">
          <a:avLst/>
        </a:prstGeom>
        <a:solidFill>
          <a:schemeClr val="accent2">
            <a:hueOff val="7808"/>
            <a:satOff val="-5375"/>
            <a:lumOff val="-137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US" sz="3500" kern="1200"/>
            <a:t>Read in data</a:t>
          </a:r>
        </a:p>
      </dsp:txBody>
      <dsp:txXfrm>
        <a:off x="40980" y="1035786"/>
        <a:ext cx="6715715" cy="757514"/>
      </dsp:txXfrm>
    </dsp:sp>
    <dsp:sp modelId="{36CEEC74-2650-4542-9127-14B9FCA9B8C5}">
      <dsp:nvSpPr>
        <dsp:cNvPr id="0" name=""/>
        <dsp:cNvSpPr/>
      </dsp:nvSpPr>
      <dsp:spPr>
        <a:xfrm>
          <a:off x="0" y="1935081"/>
          <a:ext cx="6797675" cy="839474"/>
        </a:xfrm>
        <a:prstGeom prst="roundRect">
          <a:avLst/>
        </a:prstGeom>
        <a:solidFill>
          <a:schemeClr val="accent2">
            <a:hueOff val="15615"/>
            <a:satOff val="-10750"/>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US" sz="3500" kern="1200"/>
            <a:t>Int2string and mean</a:t>
          </a:r>
        </a:p>
      </dsp:txBody>
      <dsp:txXfrm>
        <a:off x="40980" y="1976061"/>
        <a:ext cx="6715715" cy="757514"/>
      </dsp:txXfrm>
    </dsp:sp>
    <dsp:sp modelId="{41C172CF-09CE-4FB9-AC11-1F6DAA2A96B4}">
      <dsp:nvSpPr>
        <dsp:cNvPr id="0" name=""/>
        <dsp:cNvSpPr/>
      </dsp:nvSpPr>
      <dsp:spPr>
        <a:xfrm>
          <a:off x="0" y="2875356"/>
          <a:ext cx="6797675" cy="839474"/>
        </a:xfrm>
        <a:prstGeom prst="roundRect">
          <a:avLst/>
        </a:prstGeom>
        <a:solidFill>
          <a:schemeClr val="accent2">
            <a:hueOff val="23423"/>
            <a:satOff val="-16126"/>
            <a:lumOff val="-4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US" sz="3500" kern="1200"/>
            <a:t>For loops</a:t>
          </a:r>
        </a:p>
      </dsp:txBody>
      <dsp:txXfrm>
        <a:off x="40980" y="2916336"/>
        <a:ext cx="6715715" cy="757514"/>
      </dsp:txXfrm>
    </dsp:sp>
    <dsp:sp modelId="{222DA55E-FF63-47E7-BA06-F8B289C1F756}">
      <dsp:nvSpPr>
        <dsp:cNvPr id="0" name=""/>
        <dsp:cNvSpPr/>
      </dsp:nvSpPr>
      <dsp:spPr>
        <a:xfrm>
          <a:off x="0" y="3815630"/>
          <a:ext cx="6797675" cy="839474"/>
        </a:xfrm>
        <a:prstGeom prst="roundRect">
          <a:avLst/>
        </a:prstGeom>
        <a:solidFill>
          <a:schemeClr val="accent2">
            <a:hueOff val="31230"/>
            <a:satOff val="-21501"/>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US" sz="3500" kern="1200"/>
            <a:t>Optimized data with an equation</a:t>
          </a:r>
        </a:p>
      </dsp:txBody>
      <dsp:txXfrm>
        <a:off x="40980" y="3856610"/>
        <a:ext cx="6715715" cy="757514"/>
      </dsp:txXfrm>
    </dsp:sp>
    <dsp:sp modelId="{8C127482-9573-4986-B8F4-8738A23EAA4B}">
      <dsp:nvSpPr>
        <dsp:cNvPr id="0" name=""/>
        <dsp:cNvSpPr/>
      </dsp:nvSpPr>
      <dsp:spPr>
        <a:xfrm>
          <a:off x="0" y="4755906"/>
          <a:ext cx="6797675" cy="839474"/>
        </a:xfrm>
        <a:prstGeom prst="round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US" sz="3500" kern="1200"/>
            <a:t>If/else/elseif statements</a:t>
          </a:r>
        </a:p>
      </dsp:txBody>
      <dsp:txXfrm>
        <a:off x="40980" y="4796886"/>
        <a:ext cx="6715715" cy="7575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FFB5C-A779-45C8-BA44-8C8BEDC1DE99}">
      <dsp:nvSpPr>
        <dsp:cNvPr id="0" name=""/>
        <dsp:cNvSpPr/>
      </dsp:nvSpPr>
      <dsp:spPr>
        <a:xfrm>
          <a:off x="0" y="820856"/>
          <a:ext cx="6910387" cy="15154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A69FA9-3CE1-4CE4-AD5E-4FD8B7573A78}">
      <dsp:nvSpPr>
        <dsp:cNvPr id="0" name=""/>
        <dsp:cNvSpPr/>
      </dsp:nvSpPr>
      <dsp:spPr>
        <a:xfrm>
          <a:off x="458416" y="1161827"/>
          <a:ext cx="833485" cy="83348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E11223-D65C-4F7F-A7F9-0BF2B0B15873}">
      <dsp:nvSpPr>
        <dsp:cNvPr id="0" name=""/>
        <dsp:cNvSpPr/>
      </dsp:nvSpPr>
      <dsp:spPr>
        <a:xfrm>
          <a:off x="1750318" y="820856"/>
          <a:ext cx="5160068" cy="1515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383" tIns="160383" rIns="160383" bIns="160383" numCol="1" spcCol="1270" anchor="ctr" anchorCtr="0">
          <a:noAutofit/>
        </a:bodyPr>
        <a:lstStyle/>
        <a:p>
          <a:pPr lvl="0" algn="l" defTabSz="1111250">
            <a:lnSpc>
              <a:spcPct val="90000"/>
            </a:lnSpc>
            <a:spcBef>
              <a:spcPct val="0"/>
            </a:spcBef>
            <a:spcAft>
              <a:spcPct val="35000"/>
            </a:spcAft>
          </a:pPr>
          <a:r>
            <a:rPr lang="en-US" sz="2500" kern="1200" dirty="0"/>
            <a:t>With our algorithm we can change the importance of parameters to decide which area works best.</a:t>
          </a:r>
        </a:p>
      </dsp:txBody>
      <dsp:txXfrm>
        <a:off x="1750318" y="820856"/>
        <a:ext cx="5160068" cy="1515427"/>
      </dsp:txXfrm>
    </dsp:sp>
    <dsp:sp modelId="{1ECF0ABF-85D6-48E0-BE20-A13CA898585B}">
      <dsp:nvSpPr>
        <dsp:cNvPr id="0" name=""/>
        <dsp:cNvSpPr/>
      </dsp:nvSpPr>
      <dsp:spPr>
        <a:xfrm>
          <a:off x="0" y="2715140"/>
          <a:ext cx="6910387" cy="15154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8DA69D-8180-461E-AFF2-D6C07CECCC99}">
      <dsp:nvSpPr>
        <dsp:cNvPr id="0" name=""/>
        <dsp:cNvSpPr/>
      </dsp:nvSpPr>
      <dsp:spPr>
        <a:xfrm>
          <a:off x="458416" y="3056112"/>
          <a:ext cx="833485" cy="8334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26BFA74-FE79-46CD-A5AA-9D1CDE1EA2D0}">
      <dsp:nvSpPr>
        <dsp:cNvPr id="0" name=""/>
        <dsp:cNvSpPr/>
      </dsp:nvSpPr>
      <dsp:spPr>
        <a:xfrm>
          <a:off x="1750318" y="2715140"/>
          <a:ext cx="5160068" cy="1515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383" tIns="160383" rIns="160383" bIns="160383" numCol="1" spcCol="1270" anchor="ctr" anchorCtr="0">
          <a:noAutofit/>
        </a:bodyPr>
        <a:lstStyle/>
        <a:p>
          <a:pPr lvl="0" algn="l" defTabSz="1111250">
            <a:lnSpc>
              <a:spcPct val="90000"/>
            </a:lnSpc>
            <a:spcBef>
              <a:spcPct val="0"/>
            </a:spcBef>
            <a:spcAft>
              <a:spcPct val="35000"/>
            </a:spcAft>
          </a:pPr>
          <a:r>
            <a:rPr lang="en-US" sz="2500" kern="1200"/>
            <a:t>Example: We can decide that we want sun light hours per day to be the most important.</a:t>
          </a:r>
        </a:p>
      </dsp:txBody>
      <dsp:txXfrm>
        <a:off x="1750318" y="2715140"/>
        <a:ext cx="5160068" cy="151542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4C2090-C7AD-4A18-AE4F-9ADD89736B91}" type="datetimeFigureOut">
              <a:rPr lang="en-US" smtClean="0"/>
              <a:t>12/10/2019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BA6372-9552-4762-B4B8-E15E879DA55D}" type="slidenum">
              <a:rPr lang="en-US" smtClean="0"/>
              <a:t>‹#›</a:t>
            </a:fld>
            <a:endParaRPr lang="en-US"/>
          </a:p>
        </p:txBody>
      </p:sp>
    </p:spTree>
    <p:extLst>
      <p:ext uri="{BB962C8B-B14F-4D97-AF65-F5344CB8AC3E}">
        <p14:creationId xmlns:p14="http://schemas.microsoft.com/office/powerpoint/2010/main" val="2424674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6095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7a8c28659a_0_2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7a8c28659a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985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7a8c28659a_0_2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7a8c28659a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8186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d9c45342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d9c45342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1089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e9090756a_1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e9090756a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start, here is a brief introduction to the parameters that are being tested in this project. </a:t>
            </a:r>
            <a:endParaRPr/>
          </a:p>
          <a:p>
            <a:pPr marL="0" lvl="0" indent="0" algn="l" rtl="0">
              <a:spcBef>
                <a:spcPts val="0"/>
              </a:spcBef>
              <a:spcAft>
                <a:spcPts val="0"/>
              </a:spcAft>
              <a:buNone/>
            </a:pPr>
            <a:r>
              <a:rPr lang="en"/>
              <a:t>Over here you can see a nozzle here. The nozzle diameter is the extrusion width of the material coming out of the nozzle. The layer height is the height between each layer. And the printing speed is the volumetric flow rate for the material. </a:t>
            </a:r>
            <a:endParaRPr/>
          </a:p>
          <a:p>
            <a:pPr marL="0" lvl="0" indent="0" algn="l" rtl="0">
              <a:spcBef>
                <a:spcPts val="0"/>
              </a:spcBef>
              <a:spcAft>
                <a:spcPts val="0"/>
              </a:spcAft>
              <a:buNone/>
            </a:pPr>
            <a:endParaRPr/>
          </a:p>
          <a:p>
            <a:pPr marL="0" lvl="0" indent="0" algn="l" rtl="0">
              <a:spcBef>
                <a:spcPts val="0"/>
              </a:spcBef>
              <a:spcAft>
                <a:spcPts val="0"/>
              </a:spcAft>
              <a:buNone/>
            </a:pPr>
            <a:r>
              <a:rPr lang="en"/>
              <a:t>Our purpose: </a:t>
            </a:r>
            <a:endParaRPr/>
          </a:p>
          <a:p>
            <a:pPr marL="0" lvl="0" indent="0" algn="l" rtl="0">
              <a:spcBef>
                <a:spcPts val="0"/>
              </a:spcBef>
              <a:spcAft>
                <a:spcPts val="0"/>
              </a:spcAft>
              <a:buNone/>
            </a:pPr>
            <a:r>
              <a:rPr lang="en"/>
              <a:t>Solution: We know the ultimate tensile stength(Pressure and breaking point) is one of the most important criteria, that’s why we are testing to see if we can optimize this based on those parameters. And thus finding a general optimal setting for 3D printing. </a:t>
            </a:r>
            <a:endParaRPr/>
          </a:p>
          <a:p>
            <a:pPr marL="0" lvl="0" indent="0" algn="l" rtl="0">
              <a:spcBef>
                <a:spcPts val="0"/>
              </a:spcBef>
              <a:spcAft>
                <a:spcPts val="0"/>
              </a:spcAft>
              <a:buNone/>
            </a:pPr>
            <a:endParaRPr/>
          </a:p>
          <a:p>
            <a:pPr marL="0" lvl="0" indent="0" algn="l" rtl="0">
              <a:spcBef>
                <a:spcPts val="0"/>
              </a:spcBef>
              <a:spcAft>
                <a:spcPts val="0"/>
              </a:spcAft>
              <a:buNone/>
            </a:pPr>
            <a:r>
              <a:rPr lang="en"/>
              <a:t>With current manufacturers, they only list their maximus strength based on standard testing but does not provide an estimation in real llife applications. </a:t>
            </a:r>
            <a:endParaRPr/>
          </a:p>
        </p:txBody>
      </p:sp>
    </p:spTree>
    <p:extLst>
      <p:ext uri="{BB962C8B-B14F-4D97-AF65-F5344CB8AC3E}">
        <p14:creationId xmlns:p14="http://schemas.microsoft.com/office/powerpoint/2010/main" val="4243427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d933c8c4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d933c8c4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Converted pdf data into excel file using OCR </a:t>
            </a:r>
            <a:r>
              <a:rPr lang="en">
                <a:solidFill>
                  <a:srgbClr val="222222"/>
                </a:solidFill>
                <a:highlight>
                  <a:srgbClr val="FFFFFF"/>
                </a:highlight>
              </a:rPr>
              <a:t>Optical Character Recognition. </a:t>
            </a:r>
            <a:endParaRPr>
              <a:solidFill>
                <a:srgbClr val="222222"/>
              </a:solidFill>
              <a:highlight>
                <a:srgbClr val="FFFFFF"/>
              </a:highlight>
            </a:endParaRPr>
          </a:p>
          <a:p>
            <a:pPr marL="0" lvl="0" indent="0" algn="l" rtl="0">
              <a:spcBef>
                <a:spcPts val="0"/>
              </a:spcBef>
              <a:spcAft>
                <a:spcPts val="0"/>
              </a:spcAft>
              <a:buNone/>
            </a:pPr>
            <a:r>
              <a:rPr lang="en">
                <a:solidFill>
                  <a:srgbClr val="222222"/>
                </a:solidFill>
                <a:highlight>
                  <a:srgbClr val="FFFFFF"/>
                </a:highlight>
              </a:rPr>
              <a:t>Created a </a:t>
            </a:r>
            <a:r>
              <a:rPr lang="en">
                <a:solidFill>
                  <a:srgbClr val="404040"/>
                </a:solidFill>
                <a:highlight>
                  <a:srgbClr val="FFFFFF"/>
                </a:highlight>
              </a:rPr>
              <a:t>quadratic linear regression model fit and removed inrelavent terms</a:t>
            </a:r>
            <a:endParaRPr>
              <a:solidFill>
                <a:srgbClr val="404040"/>
              </a:solidFill>
              <a:highlight>
                <a:srgbClr val="FFFFFF"/>
              </a:highlight>
            </a:endParaRPr>
          </a:p>
          <a:p>
            <a:pPr marL="0" lvl="0" indent="0" algn="l" rtl="0">
              <a:spcBef>
                <a:spcPts val="0"/>
              </a:spcBef>
              <a:spcAft>
                <a:spcPts val="0"/>
              </a:spcAft>
              <a:buNone/>
            </a:pPr>
            <a:r>
              <a:rPr lang="en">
                <a:solidFill>
                  <a:srgbClr val="404040"/>
                </a:solidFill>
                <a:highlight>
                  <a:srgbClr val="FFFFFF"/>
                </a:highlight>
              </a:rPr>
              <a:t>Then we find the maximum value ….same as shown</a:t>
            </a:r>
            <a:endParaRPr>
              <a:solidFill>
                <a:srgbClr val="404040"/>
              </a:solidFill>
              <a:highlight>
                <a:srgbClr val="FFFFFF"/>
              </a:highlight>
            </a:endParaRPr>
          </a:p>
          <a:p>
            <a:pPr marL="0" lvl="0" indent="0" algn="l" rtl="0">
              <a:spcBef>
                <a:spcPts val="0"/>
              </a:spcBef>
              <a:spcAft>
                <a:spcPts val="0"/>
              </a:spcAft>
              <a:buNone/>
            </a:pPr>
            <a:endParaRPr>
              <a:solidFill>
                <a:srgbClr val="404040"/>
              </a:solidFill>
              <a:highlight>
                <a:srgbClr val="FFFFFF"/>
              </a:highlight>
            </a:endParaRPr>
          </a:p>
          <a:p>
            <a:pPr marL="0" lvl="0" indent="0" algn="l" rtl="0">
              <a:spcBef>
                <a:spcPts val="0"/>
              </a:spcBef>
              <a:spcAft>
                <a:spcPts val="0"/>
              </a:spcAft>
              <a:buNone/>
            </a:pPr>
            <a:endParaRPr sz="900">
              <a:solidFill>
                <a:srgbClr val="404040"/>
              </a:solidFill>
              <a:highlight>
                <a:srgbClr val="FFFFFF"/>
              </a:highlight>
              <a:latin typeface="Courier New"/>
              <a:ea typeface="Courier New"/>
              <a:cs typeface="Courier New"/>
              <a:sym typeface="Courier New"/>
            </a:endParaRPr>
          </a:p>
        </p:txBody>
      </p:sp>
    </p:spTree>
    <p:extLst>
      <p:ext uri="{BB962C8B-B14F-4D97-AF65-F5344CB8AC3E}">
        <p14:creationId xmlns:p14="http://schemas.microsoft.com/office/powerpoint/2010/main" val="3781597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7accb5ad05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7accb5ad05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7265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7accb5ad05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7accb5ad0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716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7accb5ad0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7accb5ad0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4120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E0C4BC-B5A0-4391-B54C-8C3552BAEA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177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Ciara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E0C4BC-B5A0-4391-B54C-8C3552BAEA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672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7ab7ef9e4d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7ab7ef9e4d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2280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Ansgar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E0C4BC-B5A0-4391-B54C-8C3552BAEA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917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Tahsin</a:t>
            </a:r>
          </a:p>
          <a:p>
            <a:pPr marL="171450" indent="-171450">
              <a:buFontTx/>
              <a:buChar char="-"/>
            </a:pPr>
            <a:r>
              <a:rPr lang="en-US" dirty="0"/>
              <a:t>Any coordinate</a:t>
            </a:r>
          </a:p>
          <a:p>
            <a:pPr marL="171450" indent="-171450">
              <a:buFontTx/>
              <a:buChar char="-"/>
            </a:pPr>
            <a:r>
              <a:rPr lang="en-US" dirty="0"/>
              <a:t>2 coordinates between 41 and 43, -91 and -96</a:t>
            </a:r>
          </a:p>
          <a:p>
            <a:pPr marL="171450" indent="-171450">
              <a:buFontTx/>
              <a:buChar char="-"/>
            </a:pPr>
            <a:r>
              <a:rPr lang="en-US" dirty="0"/>
              <a:t>41.0974, -93.7268 (cross railroad)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E0C4BC-B5A0-4391-B54C-8C3552BAEA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244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E0C4BC-B5A0-4391-B54C-8C3552BAEA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150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3863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7abc331c70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7abc331c7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2807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7abc331c70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7abc331c70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9152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7abc331c70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7abc331c70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3743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7abc331c70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7abc331c70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7332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7abc331c70_2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7abc331c70_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1294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7abc331c70_2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7abc331c70_2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5049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7ab7ef9e4d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7ab7ef9e4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5166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8328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7b4e799dc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7b4e799d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90844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7b4e799dc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7b4e799dc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76024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7b4e799dc2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7b4e799dc2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2236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7b4e799dc2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7b4e799dc2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45513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b4e799dc2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b4e799dc2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2232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7b4e799dc2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7b4e799dc2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4532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7b4e799dc2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7b4e799dc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83360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7b4e799dc2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7b4e799dc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9550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7ab7ef9e4d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7ab7ef9e4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1462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7ab7ef9e4d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7ab7ef9e4d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3082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0960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7a8c28659a_0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7a8c28659a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88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7a8c28659a_0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7a8c28659a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8856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7a8c28659a_0_2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7a8c28659a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1909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18EE9C-33F4-458B-8D0C-F00028A805C7}"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F960E-DEC7-4193-AA41-68CD618367C3}" type="slidenum">
              <a:rPr lang="en-US" smtClean="0"/>
              <a:t>‹#›</a:t>
            </a:fld>
            <a:endParaRPr lang="en-US"/>
          </a:p>
        </p:txBody>
      </p:sp>
    </p:spTree>
    <p:extLst>
      <p:ext uri="{BB962C8B-B14F-4D97-AF65-F5344CB8AC3E}">
        <p14:creationId xmlns:p14="http://schemas.microsoft.com/office/powerpoint/2010/main" val="3651885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18EE9C-33F4-458B-8D0C-F00028A805C7}"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F960E-DEC7-4193-AA41-68CD618367C3}" type="slidenum">
              <a:rPr lang="en-US" smtClean="0"/>
              <a:t>‹#›</a:t>
            </a:fld>
            <a:endParaRPr lang="en-US"/>
          </a:p>
        </p:txBody>
      </p:sp>
    </p:spTree>
    <p:extLst>
      <p:ext uri="{BB962C8B-B14F-4D97-AF65-F5344CB8AC3E}">
        <p14:creationId xmlns:p14="http://schemas.microsoft.com/office/powerpoint/2010/main" val="27145904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6E2F8E4-FBF9-4094-AB4A-C182F27C3A5C}"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6DC565E-97D1-4AB6-8F5B-34B524ED69E3}"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84244063"/>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6E2F8E4-FBF9-4094-AB4A-C182F27C3A5C}"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DC565E-97D1-4AB6-8F5B-34B524ED69E3}"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1385956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6E2F8E4-FBF9-4094-AB4A-C182F27C3A5C}" type="datetimeFigureOut">
              <a:rPr kumimoji="0" lang="en-US" sz="1200" b="0" i="0" u="none" strike="noStrike" kern="1200" cap="none" spc="0" normalizeH="0" baseline="0" noProof="0" smtClean="0">
                <a:ln>
                  <a:noFill/>
                </a:ln>
                <a:solidFill>
                  <a:srgbClr val="EFEDE3"/>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200" b="0" i="0" u="none" strike="noStrike" kern="1200" cap="none" spc="0" normalizeH="0" baseline="0" noProof="0">
              <a:ln>
                <a:noFill/>
              </a:ln>
              <a:solidFill>
                <a:srgbClr val="EFEDE3"/>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EFEDE3"/>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6DC565E-97D1-4AB6-8F5B-34B524ED69E3}" type="slidenum">
              <a:rPr kumimoji="0" lang="en-US" sz="1200" b="0" i="0" u="none" strike="noStrike" kern="1200" cap="none" spc="0" normalizeH="0" baseline="0" noProof="0" smtClean="0">
                <a:ln>
                  <a:noFill/>
                </a:ln>
                <a:solidFill>
                  <a:srgbClr val="EFEDE3"/>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FEDE3"/>
              </a:solidFill>
              <a:effectLst/>
              <a:uLnTx/>
              <a:uFillTx/>
              <a:latin typeface="Franklin Gothic Book" panose="020B0503020102020204"/>
              <a:ea typeface="+mn-ea"/>
              <a:cs typeface="+mn-cs"/>
            </a:endParaRP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05783403"/>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6E2F8E4-FBF9-4094-AB4A-C182F27C3A5C}"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DC565E-97D1-4AB6-8F5B-34B524ED69E3}"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2420483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6E2F8E4-FBF9-4094-AB4A-C182F27C3A5C}"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DC565E-97D1-4AB6-8F5B-34B524ED69E3}"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2689068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6E2F8E4-FBF9-4094-AB4A-C182F27C3A5C}"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DC565E-97D1-4AB6-8F5B-34B524ED69E3}"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4431109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6E2F8E4-FBF9-4094-AB4A-C182F27C3A5C}"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DC565E-97D1-4AB6-8F5B-34B524ED69E3}"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1303607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6E2F8E4-FBF9-4094-AB4A-C182F27C3A5C}"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6DC565E-97D1-4AB6-8F5B-34B524ED69E3}"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521055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6E2F8E4-FBF9-4094-AB4A-C182F27C3A5C}"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6DC565E-97D1-4AB6-8F5B-34B524ED69E3}"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824527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6E2F8E4-FBF9-4094-AB4A-C182F27C3A5C}"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DC565E-97D1-4AB6-8F5B-34B524ED69E3}"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929827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18EE9C-33F4-458B-8D0C-F00028A805C7}"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F960E-DEC7-4193-AA41-68CD618367C3}" type="slidenum">
              <a:rPr lang="en-US" smtClean="0"/>
              <a:t>‹#›</a:t>
            </a:fld>
            <a:endParaRPr lang="en-US"/>
          </a:p>
        </p:txBody>
      </p:sp>
    </p:spTree>
    <p:extLst>
      <p:ext uri="{BB962C8B-B14F-4D97-AF65-F5344CB8AC3E}">
        <p14:creationId xmlns:p14="http://schemas.microsoft.com/office/powerpoint/2010/main" val="8357759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6E2F8E4-FBF9-4094-AB4A-C182F27C3A5C}"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DC565E-97D1-4AB6-8F5B-34B524ED69E3}"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5563288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3"/>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9790671" y="4546233"/>
            <a:ext cx="2255229" cy="2310064"/>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9" name="Google Shape;29;p2"/>
          <p:cNvGrpSpPr/>
          <p:nvPr/>
        </p:nvGrpSpPr>
        <p:grpSpPr>
          <a:xfrm>
            <a:off x="6724671" y="0"/>
            <a:ext cx="5085429" cy="5118803"/>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6" name="Google Shape;36;p2"/>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6" name="Google Shape;46;p2"/>
          <p:cNvSpPr txBox="1">
            <a:spLocks noGrp="1"/>
          </p:cNvSpPr>
          <p:nvPr>
            <p:ph type="ctrTitle"/>
          </p:nvPr>
        </p:nvSpPr>
        <p:spPr>
          <a:xfrm>
            <a:off x="1098667" y="2151751"/>
            <a:ext cx="5674000" cy="2497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47" name="Google Shape;47;p2"/>
          <p:cNvSpPr txBox="1">
            <a:spLocks noGrp="1"/>
          </p:cNvSpPr>
          <p:nvPr>
            <p:ph type="subTitle" idx="1"/>
          </p:nvPr>
        </p:nvSpPr>
        <p:spPr>
          <a:xfrm>
            <a:off x="1098667" y="4795067"/>
            <a:ext cx="5674000" cy="92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600"/>
              <a:buNone/>
              <a:defRPr sz="2133">
                <a:solidFill>
                  <a:schemeClr val="lt1"/>
                </a:solidFill>
              </a:defRPr>
            </a:lvl1pPr>
            <a:lvl2pPr lvl="1">
              <a:lnSpc>
                <a:spcPct val="100000"/>
              </a:lnSpc>
              <a:spcBef>
                <a:spcPts val="0"/>
              </a:spcBef>
              <a:spcAft>
                <a:spcPts val="0"/>
              </a:spcAft>
              <a:buClr>
                <a:schemeClr val="lt1"/>
              </a:buClr>
              <a:buSzPts val="1600"/>
              <a:buNone/>
              <a:defRPr sz="2133">
                <a:solidFill>
                  <a:schemeClr val="lt1"/>
                </a:solidFill>
              </a:defRPr>
            </a:lvl2pPr>
            <a:lvl3pPr lvl="2">
              <a:lnSpc>
                <a:spcPct val="100000"/>
              </a:lnSpc>
              <a:spcBef>
                <a:spcPts val="0"/>
              </a:spcBef>
              <a:spcAft>
                <a:spcPts val="0"/>
              </a:spcAft>
              <a:buClr>
                <a:schemeClr val="lt1"/>
              </a:buClr>
              <a:buSzPts val="1600"/>
              <a:buNone/>
              <a:defRPr sz="2133">
                <a:solidFill>
                  <a:schemeClr val="lt1"/>
                </a:solidFill>
              </a:defRPr>
            </a:lvl3pPr>
            <a:lvl4pPr lvl="3">
              <a:lnSpc>
                <a:spcPct val="100000"/>
              </a:lnSpc>
              <a:spcBef>
                <a:spcPts val="0"/>
              </a:spcBef>
              <a:spcAft>
                <a:spcPts val="0"/>
              </a:spcAft>
              <a:buClr>
                <a:schemeClr val="lt1"/>
              </a:buClr>
              <a:buSzPts val="1600"/>
              <a:buNone/>
              <a:defRPr sz="2133">
                <a:solidFill>
                  <a:schemeClr val="lt1"/>
                </a:solidFill>
              </a:defRPr>
            </a:lvl4pPr>
            <a:lvl5pPr lvl="4">
              <a:lnSpc>
                <a:spcPct val="100000"/>
              </a:lnSpc>
              <a:spcBef>
                <a:spcPts val="0"/>
              </a:spcBef>
              <a:spcAft>
                <a:spcPts val="0"/>
              </a:spcAft>
              <a:buClr>
                <a:schemeClr val="lt1"/>
              </a:buClr>
              <a:buSzPts val="1600"/>
              <a:buNone/>
              <a:defRPr sz="2133">
                <a:solidFill>
                  <a:schemeClr val="lt1"/>
                </a:solidFill>
              </a:defRPr>
            </a:lvl5pPr>
            <a:lvl6pPr lvl="5">
              <a:lnSpc>
                <a:spcPct val="100000"/>
              </a:lnSpc>
              <a:spcBef>
                <a:spcPts val="0"/>
              </a:spcBef>
              <a:spcAft>
                <a:spcPts val="0"/>
              </a:spcAft>
              <a:buClr>
                <a:schemeClr val="lt1"/>
              </a:buClr>
              <a:buSzPts val="1600"/>
              <a:buNone/>
              <a:defRPr sz="2133">
                <a:solidFill>
                  <a:schemeClr val="lt1"/>
                </a:solidFill>
              </a:defRPr>
            </a:lvl6pPr>
            <a:lvl7pPr lvl="6">
              <a:lnSpc>
                <a:spcPct val="100000"/>
              </a:lnSpc>
              <a:spcBef>
                <a:spcPts val="0"/>
              </a:spcBef>
              <a:spcAft>
                <a:spcPts val="0"/>
              </a:spcAft>
              <a:buClr>
                <a:schemeClr val="lt1"/>
              </a:buClr>
              <a:buSzPts val="1600"/>
              <a:buNone/>
              <a:defRPr sz="2133">
                <a:solidFill>
                  <a:schemeClr val="lt1"/>
                </a:solidFill>
              </a:defRPr>
            </a:lvl7pPr>
            <a:lvl8pPr lvl="7">
              <a:lnSpc>
                <a:spcPct val="100000"/>
              </a:lnSpc>
              <a:spcBef>
                <a:spcPts val="0"/>
              </a:spcBef>
              <a:spcAft>
                <a:spcPts val="0"/>
              </a:spcAft>
              <a:buClr>
                <a:schemeClr val="lt1"/>
              </a:buClr>
              <a:buSzPts val="1600"/>
              <a:buNone/>
              <a:defRPr sz="2133">
                <a:solidFill>
                  <a:schemeClr val="lt1"/>
                </a:solidFill>
              </a:defRPr>
            </a:lvl8pPr>
            <a:lvl9pPr lvl="8">
              <a:lnSpc>
                <a:spcPct val="100000"/>
              </a:lnSpc>
              <a:spcBef>
                <a:spcPts val="0"/>
              </a:spcBef>
              <a:spcAft>
                <a:spcPts val="0"/>
              </a:spcAft>
              <a:buClr>
                <a:schemeClr val="lt1"/>
              </a:buClr>
              <a:buSzPts val="1600"/>
              <a:buNone/>
              <a:defRPr sz="2133">
                <a:solidFill>
                  <a:schemeClr val="lt1"/>
                </a:solidFill>
              </a:defRPr>
            </a:lvl9pPr>
          </a:lstStyle>
          <a:p>
            <a:endParaRPr/>
          </a:p>
        </p:txBody>
      </p:sp>
      <p:sp>
        <p:nvSpPr>
          <p:cNvPr id="48" name="Google Shape;48;p2"/>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40021066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49"/>
        <p:cNvGrpSpPr/>
        <p:nvPr/>
      </p:nvGrpSpPr>
      <p:grpSpPr>
        <a:xfrm>
          <a:off x="0" y="0"/>
          <a:ext cx="0" cy="0"/>
          <a:chOff x="0" y="0"/>
          <a:chExt cx="0" cy="0"/>
        </a:xfrm>
      </p:grpSpPr>
      <p:grpSp>
        <p:nvGrpSpPr>
          <p:cNvPr id="50" name="Google Shape;50;p3"/>
          <p:cNvGrpSpPr/>
          <p:nvPr/>
        </p:nvGrpSpPr>
        <p:grpSpPr>
          <a:xfrm>
            <a:off x="195693" y="4542"/>
            <a:ext cx="1644287" cy="1846047"/>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3" name="Google Shape;63;p3"/>
          <p:cNvGrpSpPr/>
          <p:nvPr/>
        </p:nvGrpSpPr>
        <p:grpSpPr>
          <a:xfrm>
            <a:off x="9033445" y="3872011"/>
            <a:ext cx="2914864" cy="29860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3"/>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3"/>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3"/>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3"/>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3"/>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3"/>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3"/>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3"/>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3"/>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2" name="Google Shape;82;p3"/>
          <p:cNvSpPr txBox="1">
            <a:spLocks noGrp="1"/>
          </p:cNvSpPr>
          <p:nvPr>
            <p:ph type="title"/>
          </p:nvPr>
        </p:nvSpPr>
        <p:spPr>
          <a:xfrm>
            <a:off x="1098667" y="2151767"/>
            <a:ext cx="7810400" cy="2497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83" name="Google Shape;83;p3"/>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14041872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4"/>
        <p:cNvGrpSpPr/>
        <p:nvPr/>
      </p:nvGrpSpPr>
      <p:grpSpPr>
        <a:xfrm>
          <a:off x="0" y="0"/>
          <a:ext cx="0" cy="0"/>
          <a:chOff x="0" y="0"/>
          <a:chExt cx="0" cy="0"/>
        </a:xfrm>
      </p:grpSpPr>
      <p:grpSp>
        <p:nvGrpSpPr>
          <p:cNvPr id="85" name="Google Shape;85;p4"/>
          <p:cNvGrpSpPr/>
          <p:nvPr/>
        </p:nvGrpSpPr>
        <p:grpSpPr>
          <a:xfrm>
            <a:off x="834621" y="399168"/>
            <a:ext cx="1332416" cy="1332416"/>
            <a:chOff x="348199" y="179450"/>
            <a:chExt cx="1116300" cy="1116300"/>
          </a:xfrm>
        </p:grpSpPr>
        <p:sp>
          <p:nvSpPr>
            <p:cNvPr id="86" name="Google Shape;86;p4"/>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8" name="Google Shape;88;p4"/>
          <p:cNvSpPr txBox="1">
            <a:spLocks noGrp="1"/>
          </p:cNvSpPr>
          <p:nvPr>
            <p:ph type="title"/>
          </p:nvPr>
        </p:nvSpPr>
        <p:spPr>
          <a:xfrm>
            <a:off x="1738400" y="798100"/>
            <a:ext cx="9374000" cy="1332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1738400" y="2653400"/>
            <a:ext cx="9374000" cy="33888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90" name="Google Shape;90;p4"/>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424242"/>
                </a:solidFill>
              </a:rPr>
              <a:pPr defTabSz="1219170">
                <a:buClr>
                  <a:srgbClr val="000000"/>
                </a:buClr>
              </a:pPr>
              <a:t>‹#›</a:t>
            </a:fld>
            <a:endParaRPr lang="en" kern="0">
              <a:solidFill>
                <a:srgbClr val="424242"/>
              </a:solidFill>
            </a:endParaRPr>
          </a:p>
        </p:txBody>
      </p:sp>
    </p:spTree>
    <p:extLst>
      <p:ext uri="{BB962C8B-B14F-4D97-AF65-F5344CB8AC3E}">
        <p14:creationId xmlns:p14="http://schemas.microsoft.com/office/powerpoint/2010/main" val="15263591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1"/>
        <p:cNvGrpSpPr/>
        <p:nvPr/>
      </p:nvGrpSpPr>
      <p:grpSpPr>
        <a:xfrm>
          <a:off x="0" y="0"/>
          <a:ext cx="0" cy="0"/>
          <a:chOff x="0" y="0"/>
          <a:chExt cx="0" cy="0"/>
        </a:xfrm>
      </p:grpSpPr>
      <p:grpSp>
        <p:nvGrpSpPr>
          <p:cNvPr id="92" name="Google Shape;92;p5"/>
          <p:cNvGrpSpPr/>
          <p:nvPr/>
        </p:nvGrpSpPr>
        <p:grpSpPr>
          <a:xfrm>
            <a:off x="834621" y="399168"/>
            <a:ext cx="1332416" cy="1332416"/>
            <a:chOff x="348199" y="179450"/>
            <a:chExt cx="1116300" cy="1116300"/>
          </a:xfrm>
        </p:grpSpPr>
        <p:sp>
          <p:nvSpPr>
            <p:cNvPr id="93" name="Google Shape;93;p5"/>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5" name="Google Shape;95;p5"/>
          <p:cNvSpPr txBox="1">
            <a:spLocks noGrp="1"/>
          </p:cNvSpPr>
          <p:nvPr>
            <p:ph type="title"/>
          </p:nvPr>
        </p:nvSpPr>
        <p:spPr>
          <a:xfrm>
            <a:off x="1738400" y="798100"/>
            <a:ext cx="9374000" cy="1332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 name="Google Shape;96;p5"/>
          <p:cNvSpPr txBox="1">
            <a:spLocks noGrp="1"/>
          </p:cNvSpPr>
          <p:nvPr>
            <p:ph type="body" idx="1"/>
          </p:nvPr>
        </p:nvSpPr>
        <p:spPr>
          <a:xfrm>
            <a:off x="1738400" y="2653400"/>
            <a:ext cx="4574000" cy="33888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97" name="Google Shape;97;p5"/>
          <p:cNvSpPr txBox="1">
            <a:spLocks noGrp="1"/>
          </p:cNvSpPr>
          <p:nvPr>
            <p:ph type="body" idx="2"/>
          </p:nvPr>
        </p:nvSpPr>
        <p:spPr>
          <a:xfrm>
            <a:off x="6538200" y="2653400"/>
            <a:ext cx="4574000" cy="33888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98" name="Google Shape;98;p5"/>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424242"/>
                </a:solidFill>
              </a:rPr>
              <a:pPr defTabSz="1219170">
                <a:buClr>
                  <a:srgbClr val="000000"/>
                </a:buClr>
              </a:pPr>
              <a:t>‹#›</a:t>
            </a:fld>
            <a:endParaRPr lang="en" kern="0">
              <a:solidFill>
                <a:srgbClr val="424242"/>
              </a:solidFill>
            </a:endParaRPr>
          </a:p>
        </p:txBody>
      </p:sp>
    </p:spTree>
    <p:extLst>
      <p:ext uri="{BB962C8B-B14F-4D97-AF65-F5344CB8AC3E}">
        <p14:creationId xmlns:p14="http://schemas.microsoft.com/office/powerpoint/2010/main" val="11031172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9"/>
        <p:cNvGrpSpPr/>
        <p:nvPr/>
      </p:nvGrpSpPr>
      <p:grpSpPr>
        <a:xfrm>
          <a:off x="0" y="0"/>
          <a:ext cx="0" cy="0"/>
          <a:chOff x="0" y="0"/>
          <a:chExt cx="0" cy="0"/>
        </a:xfrm>
      </p:grpSpPr>
      <p:grpSp>
        <p:nvGrpSpPr>
          <p:cNvPr id="100" name="Google Shape;100;p6"/>
          <p:cNvGrpSpPr/>
          <p:nvPr/>
        </p:nvGrpSpPr>
        <p:grpSpPr>
          <a:xfrm>
            <a:off x="834621" y="399168"/>
            <a:ext cx="1332416" cy="1332416"/>
            <a:chOff x="348199" y="179450"/>
            <a:chExt cx="1116300" cy="1116300"/>
          </a:xfrm>
        </p:grpSpPr>
        <p:sp>
          <p:nvSpPr>
            <p:cNvPr id="101" name="Google Shape;101;p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3" name="Google Shape;103;p6"/>
          <p:cNvSpPr txBox="1">
            <a:spLocks noGrp="1"/>
          </p:cNvSpPr>
          <p:nvPr>
            <p:ph type="title"/>
          </p:nvPr>
        </p:nvSpPr>
        <p:spPr>
          <a:xfrm>
            <a:off x="1738400" y="798100"/>
            <a:ext cx="9374000" cy="1332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6"/>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424242"/>
                </a:solidFill>
              </a:rPr>
              <a:pPr defTabSz="1219170">
                <a:buClr>
                  <a:srgbClr val="000000"/>
                </a:buClr>
              </a:pPr>
              <a:t>‹#›</a:t>
            </a:fld>
            <a:endParaRPr lang="en" kern="0">
              <a:solidFill>
                <a:srgbClr val="424242"/>
              </a:solidFill>
            </a:endParaRPr>
          </a:p>
        </p:txBody>
      </p:sp>
    </p:spTree>
    <p:extLst>
      <p:ext uri="{BB962C8B-B14F-4D97-AF65-F5344CB8AC3E}">
        <p14:creationId xmlns:p14="http://schemas.microsoft.com/office/powerpoint/2010/main" val="9603112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5"/>
        <p:cNvGrpSpPr/>
        <p:nvPr/>
      </p:nvGrpSpPr>
      <p:grpSpPr>
        <a:xfrm>
          <a:off x="0" y="0"/>
          <a:ext cx="0" cy="0"/>
          <a:chOff x="0" y="0"/>
          <a:chExt cx="0" cy="0"/>
        </a:xfrm>
      </p:grpSpPr>
      <p:grpSp>
        <p:nvGrpSpPr>
          <p:cNvPr id="106" name="Google Shape;106;p7"/>
          <p:cNvGrpSpPr/>
          <p:nvPr/>
        </p:nvGrpSpPr>
        <p:grpSpPr>
          <a:xfrm>
            <a:off x="834621" y="399168"/>
            <a:ext cx="1332416" cy="1332416"/>
            <a:chOff x="348199" y="179450"/>
            <a:chExt cx="1116300" cy="1116300"/>
          </a:xfrm>
        </p:grpSpPr>
        <p:sp>
          <p:nvSpPr>
            <p:cNvPr id="107" name="Google Shape;107;p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9" name="Google Shape;109;p7"/>
          <p:cNvSpPr txBox="1">
            <a:spLocks noGrp="1"/>
          </p:cNvSpPr>
          <p:nvPr>
            <p:ph type="title"/>
          </p:nvPr>
        </p:nvSpPr>
        <p:spPr>
          <a:xfrm>
            <a:off x="1738400" y="798100"/>
            <a:ext cx="4416000" cy="2120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0" name="Google Shape;110;p7"/>
          <p:cNvSpPr txBox="1">
            <a:spLocks noGrp="1"/>
          </p:cNvSpPr>
          <p:nvPr>
            <p:ph type="body" idx="1"/>
          </p:nvPr>
        </p:nvSpPr>
        <p:spPr>
          <a:xfrm>
            <a:off x="1738400" y="3079567"/>
            <a:ext cx="4416000" cy="29624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111" name="Google Shape;111;p7"/>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424242"/>
                </a:solidFill>
              </a:rPr>
              <a:pPr defTabSz="1219170">
                <a:buClr>
                  <a:srgbClr val="000000"/>
                </a:buClr>
              </a:pPr>
              <a:t>‹#›</a:t>
            </a:fld>
            <a:endParaRPr lang="en" kern="0">
              <a:solidFill>
                <a:srgbClr val="424242"/>
              </a:solidFill>
            </a:endParaRPr>
          </a:p>
        </p:txBody>
      </p:sp>
    </p:spTree>
    <p:extLst>
      <p:ext uri="{BB962C8B-B14F-4D97-AF65-F5344CB8AC3E}">
        <p14:creationId xmlns:p14="http://schemas.microsoft.com/office/powerpoint/2010/main" val="28180167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1"/>
        </a:solidFill>
        <a:effectLst/>
      </p:bgPr>
    </p:bg>
    <p:spTree>
      <p:nvGrpSpPr>
        <p:cNvPr id="1" name="Shape 112"/>
        <p:cNvGrpSpPr/>
        <p:nvPr/>
      </p:nvGrpSpPr>
      <p:grpSpPr>
        <a:xfrm>
          <a:off x="0" y="0"/>
          <a:ext cx="0" cy="0"/>
          <a:chOff x="0" y="0"/>
          <a:chExt cx="0" cy="0"/>
        </a:xfrm>
      </p:grpSpPr>
      <p:grpSp>
        <p:nvGrpSpPr>
          <p:cNvPr id="113" name="Google Shape;113;p8"/>
          <p:cNvGrpSpPr/>
          <p:nvPr/>
        </p:nvGrpSpPr>
        <p:grpSpPr>
          <a:xfrm>
            <a:off x="9155619" y="1741"/>
            <a:ext cx="3023268" cy="346892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8"/>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8"/>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8"/>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25" name="Google Shape;125;p8"/>
          <p:cNvSpPr txBox="1">
            <a:spLocks noGrp="1"/>
          </p:cNvSpPr>
          <p:nvPr>
            <p:ph type="title"/>
          </p:nvPr>
        </p:nvSpPr>
        <p:spPr>
          <a:xfrm>
            <a:off x="1098667" y="1018133"/>
            <a:ext cx="7810400" cy="4764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126" name="Google Shape;126;p8"/>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28789391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grpSp>
        <p:nvGrpSpPr>
          <p:cNvPr id="128" name="Google Shape;128;p9"/>
          <p:cNvGrpSpPr/>
          <p:nvPr/>
        </p:nvGrpSpPr>
        <p:grpSpPr>
          <a:xfrm>
            <a:off x="834621" y="399168"/>
            <a:ext cx="1332416" cy="1332416"/>
            <a:chOff x="348199" y="179450"/>
            <a:chExt cx="1116300" cy="1116300"/>
          </a:xfrm>
        </p:grpSpPr>
        <p:sp>
          <p:nvSpPr>
            <p:cNvPr id="129" name="Google Shape;129;p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1" name="Google Shape;131;p9"/>
          <p:cNvSpPr txBox="1">
            <a:spLocks noGrp="1"/>
          </p:cNvSpPr>
          <p:nvPr>
            <p:ph type="title"/>
          </p:nvPr>
        </p:nvSpPr>
        <p:spPr>
          <a:xfrm>
            <a:off x="1738400" y="798100"/>
            <a:ext cx="4574000" cy="2653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9"/>
          <p:cNvSpPr txBox="1">
            <a:spLocks noGrp="1"/>
          </p:cNvSpPr>
          <p:nvPr>
            <p:ph type="subTitle" idx="1"/>
          </p:nvPr>
        </p:nvSpPr>
        <p:spPr>
          <a:xfrm>
            <a:off x="1738400" y="3657604"/>
            <a:ext cx="4574000" cy="968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lvl="0">
              <a:lnSpc>
                <a:spcPct val="100000"/>
              </a:lnSpc>
              <a:spcBef>
                <a:spcPts val="0"/>
              </a:spcBef>
              <a:spcAft>
                <a:spcPts val="0"/>
              </a:spcAft>
              <a:buSzPts val="1600"/>
              <a:buNone/>
              <a:defRPr sz="2133"/>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a:p>
        </p:txBody>
      </p:sp>
      <p:sp>
        <p:nvSpPr>
          <p:cNvPr id="133" name="Google Shape;133;p9"/>
          <p:cNvSpPr txBox="1">
            <a:spLocks noGrp="1"/>
          </p:cNvSpPr>
          <p:nvPr>
            <p:ph type="body" idx="2"/>
          </p:nvPr>
        </p:nvSpPr>
        <p:spPr>
          <a:xfrm>
            <a:off x="6538267" y="881333"/>
            <a:ext cx="4574000" cy="51608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134" name="Google Shape;134;p9"/>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424242"/>
                </a:solidFill>
              </a:rPr>
              <a:pPr defTabSz="1219170">
                <a:buClr>
                  <a:srgbClr val="000000"/>
                </a:buClr>
              </a:pPr>
              <a:t>‹#›</a:t>
            </a:fld>
            <a:endParaRPr lang="en" kern="0">
              <a:solidFill>
                <a:srgbClr val="424242"/>
              </a:solidFill>
            </a:endParaRPr>
          </a:p>
        </p:txBody>
      </p:sp>
    </p:spTree>
    <p:extLst>
      <p:ext uri="{BB962C8B-B14F-4D97-AF65-F5344CB8AC3E}">
        <p14:creationId xmlns:p14="http://schemas.microsoft.com/office/powerpoint/2010/main" val="32197408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5"/>
        <p:cNvGrpSpPr/>
        <p:nvPr/>
      </p:nvGrpSpPr>
      <p:grpSpPr>
        <a:xfrm>
          <a:off x="0" y="0"/>
          <a:ext cx="0" cy="0"/>
          <a:chOff x="0" y="0"/>
          <a:chExt cx="0" cy="0"/>
        </a:xfrm>
      </p:grpSpPr>
      <p:grpSp>
        <p:nvGrpSpPr>
          <p:cNvPr id="136" name="Google Shape;136;p10"/>
          <p:cNvGrpSpPr/>
          <p:nvPr/>
        </p:nvGrpSpPr>
        <p:grpSpPr>
          <a:xfrm>
            <a:off x="951164" y="5129492"/>
            <a:ext cx="1100523" cy="1100523"/>
            <a:chOff x="348199" y="179450"/>
            <a:chExt cx="1116300" cy="1116300"/>
          </a:xfrm>
        </p:grpSpPr>
        <p:sp>
          <p:nvSpPr>
            <p:cNvPr id="137" name="Google Shape;137;p10"/>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0"/>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9" name="Google Shape;139;p10"/>
          <p:cNvSpPr txBox="1">
            <a:spLocks noGrp="1"/>
          </p:cNvSpPr>
          <p:nvPr>
            <p:ph type="body" idx="1"/>
          </p:nvPr>
        </p:nvSpPr>
        <p:spPr>
          <a:xfrm>
            <a:off x="1738400" y="5518633"/>
            <a:ext cx="7790800" cy="713200"/>
          </a:xfrm>
          <a:prstGeom prst="rect">
            <a:avLst/>
          </a:prstGeom>
        </p:spPr>
        <p:txBody>
          <a:bodyPr spcFirstLastPara="1" wrap="square" lIns="91425" tIns="91425" rIns="91425" bIns="91425" anchor="t" anchorCtr="0">
            <a:noAutofit/>
          </a:bodyPr>
          <a:lstStyle>
            <a:lvl1pPr marL="609585" lvl="0" indent="-304792">
              <a:lnSpc>
                <a:spcPct val="100000"/>
              </a:lnSpc>
              <a:spcBef>
                <a:spcPts val="0"/>
              </a:spcBef>
              <a:spcAft>
                <a:spcPts val="0"/>
              </a:spcAft>
              <a:buSzPts val="1300"/>
              <a:buNone/>
              <a:defRPr/>
            </a:lvl1pPr>
          </a:lstStyle>
          <a:p>
            <a:endParaRPr/>
          </a:p>
        </p:txBody>
      </p:sp>
      <p:sp>
        <p:nvSpPr>
          <p:cNvPr id="140" name="Google Shape;140;p10"/>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424242"/>
                </a:solidFill>
              </a:rPr>
              <a:pPr defTabSz="1219170">
                <a:buClr>
                  <a:srgbClr val="000000"/>
                </a:buClr>
              </a:pPr>
              <a:t>‹#›</a:t>
            </a:fld>
            <a:endParaRPr lang="en" kern="0">
              <a:solidFill>
                <a:srgbClr val="424242"/>
              </a:solidFill>
            </a:endParaRPr>
          </a:p>
        </p:txBody>
      </p:sp>
    </p:spTree>
    <p:extLst>
      <p:ext uri="{BB962C8B-B14F-4D97-AF65-F5344CB8AC3E}">
        <p14:creationId xmlns:p14="http://schemas.microsoft.com/office/powerpoint/2010/main" val="301393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3B370BD-FF1B-458E-8A7F-FE3E6068BE36}"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2AA62A-BEB2-45E7-8A85-1ED8B9059920}"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819821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41"/>
        <p:cNvGrpSpPr/>
        <p:nvPr/>
      </p:nvGrpSpPr>
      <p:grpSpPr>
        <a:xfrm>
          <a:off x="0" y="0"/>
          <a:ext cx="0" cy="0"/>
          <a:chOff x="0" y="0"/>
          <a:chExt cx="0" cy="0"/>
        </a:xfrm>
      </p:grpSpPr>
      <p:grpSp>
        <p:nvGrpSpPr>
          <p:cNvPr id="142" name="Google Shape;142;p11"/>
          <p:cNvGrpSpPr/>
          <p:nvPr/>
        </p:nvGrpSpPr>
        <p:grpSpPr>
          <a:xfrm>
            <a:off x="69" y="5465600"/>
            <a:ext cx="12192048" cy="13924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1"/>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11"/>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11"/>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11"/>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11"/>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11"/>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11"/>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11"/>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1"/>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11"/>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1"/>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1"/>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11"/>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1"/>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11"/>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1"/>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11"/>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11"/>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11"/>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11"/>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11"/>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11"/>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11"/>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11"/>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1"/>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11"/>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11"/>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11"/>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11"/>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1"/>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1"/>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11"/>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11"/>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11"/>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1"/>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1"/>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1"/>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1"/>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1"/>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1"/>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1"/>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1"/>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1"/>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1"/>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1"/>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1"/>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1"/>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1"/>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1"/>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1"/>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1"/>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1"/>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1"/>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1"/>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11"/>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11"/>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11"/>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8" name="Google Shape;268;p11"/>
          <p:cNvSpPr txBox="1">
            <a:spLocks noGrp="1"/>
          </p:cNvSpPr>
          <p:nvPr>
            <p:ph type="title" hasCustomPrompt="1"/>
          </p:nvPr>
        </p:nvSpPr>
        <p:spPr>
          <a:xfrm>
            <a:off x="1851500" y="1030300"/>
            <a:ext cx="8489200" cy="2484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8000"/>
              <a:buNone/>
              <a:defRPr sz="10666">
                <a:solidFill>
                  <a:schemeClr val="lt1"/>
                </a:solidFill>
              </a:defRPr>
            </a:lvl1pPr>
            <a:lvl2pPr lvl="1" algn="ctr">
              <a:spcBef>
                <a:spcPts val="0"/>
              </a:spcBef>
              <a:spcAft>
                <a:spcPts val="0"/>
              </a:spcAft>
              <a:buClr>
                <a:schemeClr val="lt1"/>
              </a:buClr>
              <a:buSzPts val="8000"/>
              <a:buNone/>
              <a:defRPr sz="10666">
                <a:solidFill>
                  <a:schemeClr val="lt1"/>
                </a:solidFill>
              </a:defRPr>
            </a:lvl2pPr>
            <a:lvl3pPr lvl="2" algn="ctr">
              <a:spcBef>
                <a:spcPts val="0"/>
              </a:spcBef>
              <a:spcAft>
                <a:spcPts val="0"/>
              </a:spcAft>
              <a:buClr>
                <a:schemeClr val="lt1"/>
              </a:buClr>
              <a:buSzPts val="8000"/>
              <a:buNone/>
              <a:defRPr sz="10666">
                <a:solidFill>
                  <a:schemeClr val="lt1"/>
                </a:solidFill>
              </a:defRPr>
            </a:lvl3pPr>
            <a:lvl4pPr lvl="3" algn="ctr">
              <a:spcBef>
                <a:spcPts val="0"/>
              </a:spcBef>
              <a:spcAft>
                <a:spcPts val="0"/>
              </a:spcAft>
              <a:buClr>
                <a:schemeClr val="lt1"/>
              </a:buClr>
              <a:buSzPts val="8000"/>
              <a:buNone/>
              <a:defRPr sz="10666">
                <a:solidFill>
                  <a:schemeClr val="lt1"/>
                </a:solidFill>
              </a:defRPr>
            </a:lvl4pPr>
            <a:lvl5pPr lvl="4" algn="ctr">
              <a:spcBef>
                <a:spcPts val="0"/>
              </a:spcBef>
              <a:spcAft>
                <a:spcPts val="0"/>
              </a:spcAft>
              <a:buClr>
                <a:schemeClr val="lt1"/>
              </a:buClr>
              <a:buSzPts val="8000"/>
              <a:buNone/>
              <a:defRPr sz="10666">
                <a:solidFill>
                  <a:schemeClr val="lt1"/>
                </a:solidFill>
              </a:defRPr>
            </a:lvl5pPr>
            <a:lvl6pPr lvl="5" algn="ctr">
              <a:spcBef>
                <a:spcPts val="0"/>
              </a:spcBef>
              <a:spcAft>
                <a:spcPts val="0"/>
              </a:spcAft>
              <a:buClr>
                <a:schemeClr val="lt1"/>
              </a:buClr>
              <a:buSzPts val="8000"/>
              <a:buNone/>
              <a:defRPr sz="10666">
                <a:solidFill>
                  <a:schemeClr val="lt1"/>
                </a:solidFill>
              </a:defRPr>
            </a:lvl6pPr>
            <a:lvl7pPr lvl="6" algn="ctr">
              <a:spcBef>
                <a:spcPts val="0"/>
              </a:spcBef>
              <a:spcAft>
                <a:spcPts val="0"/>
              </a:spcAft>
              <a:buClr>
                <a:schemeClr val="lt1"/>
              </a:buClr>
              <a:buSzPts val="8000"/>
              <a:buNone/>
              <a:defRPr sz="10666">
                <a:solidFill>
                  <a:schemeClr val="lt1"/>
                </a:solidFill>
              </a:defRPr>
            </a:lvl7pPr>
            <a:lvl8pPr lvl="7" algn="ctr">
              <a:spcBef>
                <a:spcPts val="0"/>
              </a:spcBef>
              <a:spcAft>
                <a:spcPts val="0"/>
              </a:spcAft>
              <a:buClr>
                <a:schemeClr val="lt1"/>
              </a:buClr>
              <a:buSzPts val="8000"/>
              <a:buNone/>
              <a:defRPr sz="10666">
                <a:solidFill>
                  <a:schemeClr val="lt1"/>
                </a:solidFill>
              </a:defRPr>
            </a:lvl8pPr>
            <a:lvl9pPr lvl="8" algn="ctr">
              <a:spcBef>
                <a:spcPts val="0"/>
              </a:spcBef>
              <a:spcAft>
                <a:spcPts val="0"/>
              </a:spcAft>
              <a:buClr>
                <a:schemeClr val="lt1"/>
              </a:buClr>
              <a:buSzPts val="8000"/>
              <a:buNone/>
              <a:defRPr sz="10666">
                <a:solidFill>
                  <a:schemeClr val="lt1"/>
                </a:solidFill>
              </a:defRPr>
            </a:lvl9pPr>
          </a:lstStyle>
          <a:p>
            <a:r>
              <a:t>xx%</a:t>
            </a:r>
          </a:p>
        </p:txBody>
      </p:sp>
      <p:sp>
        <p:nvSpPr>
          <p:cNvPr id="269" name="Google Shape;269;p11"/>
          <p:cNvSpPr txBox="1">
            <a:spLocks noGrp="1"/>
          </p:cNvSpPr>
          <p:nvPr>
            <p:ph type="body" idx="1"/>
          </p:nvPr>
        </p:nvSpPr>
        <p:spPr>
          <a:xfrm>
            <a:off x="1851500" y="3616400"/>
            <a:ext cx="8489200" cy="1481600"/>
          </a:xfrm>
          <a:prstGeom prst="rect">
            <a:avLst/>
          </a:prstGeom>
        </p:spPr>
        <p:txBody>
          <a:bodyPr spcFirstLastPara="1" wrap="square" lIns="91425" tIns="91425" rIns="91425" bIns="91425" anchor="t" anchorCtr="0">
            <a:noAutofit/>
          </a:bodyPr>
          <a:lstStyle>
            <a:lvl1pPr marL="609585" lvl="0" indent="-414856" algn="ctr">
              <a:spcBef>
                <a:spcPts val="0"/>
              </a:spcBef>
              <a:spcAft>
                <a:spcPts val="0"/>
              </a:spcAft>
              <a:buClr>
                <a:schemeClr val="lt1"/>
              </a:buClr>
              <a:buSzPts val="1300"/>
              <a:buChar char="●"/>
              <a:defRPr>
                <a:solidFill>
                  <a:schemeClr val="lt1"/>
                </a:solidFill>
              </a:defRPr>
            </a:lvl1pPr>
            <a:lvl2pPr marL="1219170" lvl="1" indent="-397923" algn="ctr">
              <a:spcBef>
                <a:spcPts val="2133"/>
              </a:spcBef>
              <a:spcAft>
                <a:spcPts val="0"/>
              </a:spcAft>
              <a:buClr>
                <a:schemeClr val="lt1"/>
              </a:buClr>
              <a:buSzPts val="1100"/>
              <a:buChar char="○"/>
              <a:defRPr>
                <a:solidFill>
                  <a:schemeClr val="lt1"/>
                </a:solidFill>
              </a:defRPr>
            </a:lvl2pPr>
            <a:lvl3pPr marL="1828754" lvl="2" indent="-397923" algn="ctr">
              <a:spcBef>
                <a:spcPts val="2133"/>
              </a:spcBef>
              <a:spcAft>
                <a:spcPts val="0"/>
              </a:spcAft>
              <a:buClr>
                <a:schemeClr val="lt1"/>
              </a:buClr>
              <a:buSzPts val="1100"/>
              <a:buChar char="■"/>
              <a:defRPr>
                <a:solidFill>
                  <a:schemeClr val="lt1"/>
                </a:solidFill>
              </a:defRPr>
            </a:lvl3pPr>
            <a:lvl4pPr marL="2438339" lvl="3" indent="-397923" algn="ctr">
              <a:spcBef>
                <a:spcPts val="2133"/>
              </a:spcBef>
              <a:spcAft>
                <a:spcPts val="0"/>
              </a:spcAft>
              <a:buClr>
                <a:schemeClr val="lt1"/>
              </a:buClr>
              <a:buSzPts val="1100"/>
              <a:buChar char="●"/>
              <a:defRPr>
                <a:solidFill>
                  <a:schemeClr val="lt1"/>
                </a:solidFill>
              </a:defRPr>
            </a:lvl4pPr>
            <a:lvl5pPr marL="3047924" lvl="4" indent="-397923" algn="ctr">
              <a:spcBef>
                <a:spcPts val="2133"/>
              </a:spcBef>
              <a:spcAft>
                <a:spcPts val="0"/>
              </a:spcAft>
              <a:buClr>
                <a:schemeClr val="lt1"/>
              </a:buClr>
              <a:buSzPts val="1100"/>
              <a:buChar char="○"/>
              <a:defRPr>
                <a:solidFill>
                  <a:schemeClr val="lt1"/>
                </a:solidFill>
              </a:defRPr>
            </a:lvl5pPr>
            <a:lvl6pPr marL="3657509" lvl="5" indent="-397923" algn="ctr">
              <a:spcBef>
                <a:spcPts val="2133"/>
              </a:spcBef>
              <a:spcAft>
                <a:spcPts val="0"/>
              </a:spcAft>
              <a:buClr>
                <a:schemeClr val="lt1"/>
              </a:buClr>
              <a:buSzPts val="1100"/>
              <a:buChar char="■"/>
              <a:defRPr>
                <a:solidFill>
                  <a:schemeClr val="lt1"/>
                </a:solidFill>
              </a:defRPr>
            </a:lvl6pPr>
            <a:lvl7pPr marL="4267093" lvl="6" indent="-397923" algn="ctr">
              <a:spcBef>
                <a:spcPts val="2133"/>
              </a:spcBef>
              <a:spcAft>
                <a:spcPts val="0"/>
              </a:spcAft>
              <a:buClr>
                <a:schemeClr val="lt1"/>
              </a:buClr>
              <a:buSzPts val="1100"/>
              <a:buChar char="●"/>
              <a:defRPr>
                <a:solidFill>
                  <a:schemeClr val="lt1"/>
                </a:solidFill>
              </a:defRPr>
            </a:lvl7pPr>
            <a:lvl8pPr marL="4876678" lvl="7" indent="-397923" algn="ctr">
              <a:spcBef>
                <a:spcPts val="2133"/>
              </a:spcBef>
              <a:spcAft>
                <a:spcPts val="0"/>
              </a:spcAft>
              <a:buClr>
                <a:schemeClr val="lt1"/>
              </a:buClr>
              <a:buSzPts val="1100"/>
              <a:buChar char="○"/>
              <a:defRPr>
                <a:solidFill>
                  <a:schemeClr val="lt1"/>
                </a:solidFill>
              </a:defRPr>
            </a:lvl8pPr>
            <a:lvl9pPr marL="5486263" lvl="8" indent="-397923" algn="ctr">
              <a:spcBef>
                <a:spcPts val="2133"/>
              </a:spcBef>
              <a:spcAft>
                <a:spcPts val="2133"/>
              </a:spcAft>
              <a:buClr>
                <a:schemeClr val="lt1"/>
              </a:buClr>
              <a:buSzPts val="1100"/>
              <a:buChar char="■"/>
              <a:defRPr>
                <a:solidFill>
                  <a:schemeClr val="lt1"/>
                </a:solidFill>
              </a:defRPr>
            </a:lvl9pPr>
          </a:lstStyle>
          <a:p>
            <a:endParaRPr/>
          </a:p>
        </p:txBody>
      </p:sp>
      <p:sp>
        <p:nvSpPr>
          <p:cNvPr id="270" name="Google Shape;270;p11"/>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36760184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1"/>
        <p:cNvGrpSpPr/>
        <p:nvPr/>
      </p:nvGrpSpPr>
      <p:grpSpPr>
        <a:xfrm>
          <a:off x="0" y="0"/>
          <a:ext cx="0" cy="0"/>
          <a:chOff x="0" y="0"/>
          <a:chExt cx="0" cy="0"/>
        </a:xfrm>
      </p:grpSpPr>
      <p:sp>
        <p:nvSpPr>
          <p:cNvPr id="272" name="Google Shape;272;p12"/>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424242"/>
                </a:solidFill>
              </a:rPr>
              <a:pPr defTabSz="1219170">
                <a:buClr>
                  <a:srgbClr val="000000"/>
                </a:buClr>
              </a:pPr>
              <a:t>‹#›</a:t>
            </a:fld>
            <a:endParaRPr lang="en" kern="0">
              <a:solidFill>
                <a:srgbClr val="424242"/>
              </a:solidFill>
            </a:endParaRPr>
          </a:p>
        </p:txBody>
      </p:sp>
    </p:spTree>
    <p:extLst>
      <p:ext uri="{BB962C8B-B14F-4D97-AF65-F5344CB8AC3E}">
        <p14:creationId xmlns:p14="http://schemas.microsoft.com/office/powerpoint/2010/main" val="14959284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42627104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1929506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2075602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973510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5501226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1226532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5634905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934199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3B370BD-FF1B-458E-8A7F-FE3E6068BE36}"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2AA62A-BEB2-45E7-8A85-1ED8B9059920}"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143104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4910816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5248709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350474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3B370BD-FF1B-458E-8A7F-FE3E6068BE36}"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2AA62A-BEB2-45E7-8A85-1ED8B9059920}"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23811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3B370BD-FF1B-458E-8A7F-FE3E6068BE36}"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2AA62A-BEB2-45E7-8A85-1ED8B9059920}"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08764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3B370BD-FF1B-458E-8A7F-FE3E6068BE36}"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2AA62A-BEB2-45E7-8A85-1ED8B9059920}"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515028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3B370BD-FF1B-458E-8A7F-FE3E6068BE36}"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2AA62A-BEB2-45E7-8A85-1ED8B9059920}"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09490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3B370BD-FF1B-458E-8A7F-FE3E6068BE36}"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2AA62A-BEB2-45E7-8A85-1ED8B9059920}"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46056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3B370BD-FF1B-458E-8A7F-FE3E6068BE36}"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2AA62A-BEB2-45E7-8A85-1ED8B9059920}"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71818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18EE9C-33F4-458B-8D0C-F00028A805C7}"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F960E-DEC7-4193-AA41-68CD618367C3}" type="slidenum">
              <a:rPr lang="en-US" smtClean="0"/>
              <a:t>‹#›</a:t>
            </a:fld>
            <a:endParaRPr lang="en-US"/>
          </a:p>
        </p:txBody>
      </p:sp>
    </p:spTree>
    <p:extLst>
      <p:ext uri="{BB962C8B-B14F-4D97-AF65-F5344CB8AC3E}">
        <p14:creationId xmlns:p14="http://schemas.microsoft.com/office/powerpoint/2010/main" val="1637725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3B370BD-FF1B-458E-8A7F-FE3E6068BE36}"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2AA62A-BEB2-45E7-8A85-1ED8B9059920}"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18638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3B370BD-FF1B-458E-8A7F-FE3E6068BE36}"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2AA62A-BEB2-45E7-8A85-1ED8B9059920}"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60784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3B370BD-FF1B-458E-8A7F-FE3E6068BE36}"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2AA62A-BEB2-45E7-8A85-1ED8B9059920}"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7308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3B370BD-FF1B-458E-8A7F-FE3E6068BE36}"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2AA62A-BEB2-45E7-8A85-1ED8B9059920}"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200" b="0" i="0" u="none" strike="noStrike" kern="1200" cap="none" spc="0" normalizeH="0" baseline="0" noProof="0" dirty="0">
                <a:ln>
                  <a:noFill/>
                </a:ln>
                <a:solidFill>
                  <a:srgbClr val="1E5155">
                    <a:lumMod val="40000"/>
                    <a:lumOff val="60000"/>
                  </a:srgbClr>
                </a:solidFill>
                <a:effectLst/>
                <a:uLnTx/>
                <a:uFillTx/>
                <a:latin typeface="Arial"/>
                <a:ea typeface="+mj-ea"/>
                <a:cs typeface="+mj-cs"/>
              </a:rPr>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200" b="0" i="0" u="none" strike="noStrike" kern="1200" cap="none" spc="0" normalizeH="0" baseline="0" noProof="0" dirty="0">
                <a:ln>
                  <a:noFill/>
                </a:ln>
                <a:solidFill>
                  <a:srgbClr val="1E5155">
                    <a:lumMod val="40000"/>
                    <a:lumOff val="60000"/>
                  </a:srgbClr>
                </a:solidFill>
                <a:effectLst/>
                <a:uLnTx/>
                <a:uFillTx/>
                <a:latin typeface="Arial"/>
                <a:ea typeface="+mj-ea"/>
                <a:cs typeface="+mj-cs"/>
              </a:rPr>
              <a:t>”</a:t>
            </a:r>
          </a:p>
        </p:txBody>
      </p:sp>
    </p:spTree>
    <p:extLst>
      <p:ext uri="{BB962C8B-B14F-4D97-AF65-F5344CB8AC3E}">
        <p14:creationId xmlns:p14="http://schemas.microsoft.com/office/powerpoint/2010/main" val="625513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3B370BD-FF1B-458E-8A7F-FE3E6068BE36}"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2AA62A-BEB2-45E7-8A85-1ED8B9059920}"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22669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3B370BD-FF1B-458E-8A7F-FE3E6068BE36}"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4"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2AA62A-BEB2-45E7-8A85-1ED8B9059920}"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60793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3B370BD-FF1B-458E-8A7F-FE3E6068BE36}"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4"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2AA62A-BEB2-45E7-8A85-1ED8B9059920}"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22118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3B370BD-FF1B-458E-8A7F-FE3E6068BE36}"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2AA62A-BEB2-45E7-8A85-1ED8B9059920}"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021435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3B370BD-FF1B-458E-8A7F-FE3E6068BE36}"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2AA62A-BEB2-45E7-8A85-1ED8B9059920}"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867959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7974FA-F594-41BA-8186-67231DC1CF6B}" type="datetimeFigureOut">
              <a:rPr kumimoji="0" lang="en-SG"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10/12/2019</a:t>
            </a:fld>
            <a:endParaRPr kumimoji="0" lang="en-SG"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55635B-F994-4E66-937E-68F55383C5A5}" type="slidenum">
              <a:rPr kumimoji="0" lang="en-SG"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SG"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959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B18EE9C-33F4-458B-8D0C-F00028A805C7}"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F960E-DEC7-4193-AA41-68CD618367C3}" type="slidenum">
              <a:rPr lang="en-US" smtClean="0"/>
              <a:t>‹#›</a:t>
            </a:fld>
            <a:endParaRPr lang="en-US"/>
          </a:p>
        </p:txBody>
      </p:sp>
    </p:spTree>
    <p:extLst>
      <p:ext uri="{BB962C8B-B14F-4D97-AF65-F5344CB8AC3E}">
        <p14:creationId xmlns:p14="http://schemas.microsoft.com/office/powerpoint/2010/main" val="38892216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7974FA-F594-41BA-8186-67231DC1CF6B}" type="datetimeFigureOut">
              <a:rPr kumimoji="0" lang="en-SG"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10/12/2019</a:t>
            </a:fld>
            <a:endParaRPr kumimoji="0" lang="en-SG"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55635B-F994-4E66-937E-68F55383C5A5}" type="slidenum">
              <a:rPr kumimoji="0" lang="en-SG"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SG"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579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7974FA-F594-41BA-8186-67231DC1CF6B}" type="datetimeFigureOut">
              <a:rPr kumimoji="0" lang="en-SG"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10/12/2019</a:t>
            </a:fld>
            <a:endParaRPr kumimoji="0" lang="en-SG"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55635B-F994-4E66-937E-68F55383C5A5}" type="slidenum">
              <a:rPr kumimoji="0" lang="en-SG"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SG"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1327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7974FA-F594-41BA-8186-67231DC1CF6B}" type="datetimeFigureOut">
              <a:rPr kumimoji="0" lang="en-SG"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10/12/2019</a:t>
            </a:fld>
            <a:endParaRPr kumimoji="0" lang="en-SG"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55635B-F994-4E66-937E-68F55383C5A5}" type="slidenum">
              <a:rPr kumimoji="0" lang="en-SG"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SG"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092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7974FA-F594-41BA-8186-67231DC1CF6B}" type="datetimeFigureOut">
              <a:rPr kumimoji="0" lang="en-SG"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10/12/2019</a:t>
            </a:fld>
            <a:endParaRPr kumimoji="0" lang="en-SG"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55635B-F994-4E66-937E-68F55383C5A5}" type="slidenum">
              <a:rPr kumimoji="0" lang="en-SG"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SG"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100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7974FA-F594-41BA-8186-67231DC1CF6B}" type="datetimeFigureOut">
              <a:rPr kumimoji="0" lang="en-SG"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10/12/2019</a:t>
            </a:fld>
            <a:endParaRPr kumimoji="0" lang="en-SG"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55635B-F994-4E66-937E-68F55383C5A5}" type="slidenum">
              <a:rPr kumimoji="0" lang="en-SG"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SG"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1361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7974FA-F594-41BA-8186-67231DC1CF6B}" type="datetimeFigureOut">
              <a:rPr kumimoji="0" lang="en-SG"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10/12/2019</a:t>
            </a:fld>
            <a:endParaRPr kumimoji="0" lang="en-SG"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55635B-F994-4E66-937E-68F55383C5A5}" type="slidenum">
              <a:rPr kumimoji="0" lang="en-SG"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SG"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6848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27974FA-F594-41BA-8186-67231DC1CF6B}" type="datetimeFigureOut">
              <a:rPr kumimoji="0" lang="en-SG"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10/12/2019</a:t>
            </a:fld>
            <a:endParaRPr kumimoji="0" lang="en-SG"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900" b="0" i="0" u="none" strike="noStrike" kern="1200" cap="all" spc="0" normalizeH="0" baseline="0" noProof="0">
              <a:ln>
                <a:noFill/>
              </a:ln>
              <a:solidFill>
                <a:srgbClr val="637052"/>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355635B-F994-4E66-937E-68F55383C5A5}" type="slidenum">
              <a:rPr kumimoji="0" lang="en-SG" sz="1050" b="0" i="0" u="none" strike="noStrike" kern="1200" cap="none" spc="0" normalizeH="0" baseline="0" noProof="0" smtClean="0">
                <a:ln>
                  <a:noFill/>
                </a:ln>
                <a:solidFill>
                  <a:srgbClr val="637052"/>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SG" sz="1050" b="0" i="0" u="none" strike="noStrike" kern="1200" cap="none" spc="0" normalizeH="0" baseline="0" noProof="0">
              <a:ln>
                <a:noFill/>
              </a:ln>
              <a:solidFill>
                <a:srgbClr val="63705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7453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7974FA-F594-41BA-8186-67231DC1CF6B}" type="datetimeFigureOut">
              <a:rPr kumimoji="0" lang="en-SG"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10/12/2019</a:t>
            </a:fld>
            <a:endParaRPr kumimoji="0" lang="en-SG"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55635B-F994-4E66-937E-68F55383C5A5}" type="slidenum">
              <a:rPr kumimoji="0" lang="en-SG"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SG"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6468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7974FA-F594-41BA-8186-67231DC1CF6B}" type="datetimeFigureOut">
              <a:rPr kumimoji="0" lang="en-SG"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10/12/2019</a:t>
            </a:fld>
            <a:endParaRPr kumimoji="0" lang="en-SG"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55635B-F994-4E66-937E-68F55383C5A5}" type="slidenum">
              <a:rPr kumimoji="0" lang="en-SG"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SG"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41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7974FA-F594-41BA-8186-67231DC1CF6B}" type="datetimeFigureOut">
              <a:rPr kumimoji="0" lang="en-SG"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10/12/2019</a:t>
            </a:fld>
            <a:endParaRPr kumimoji="0" lang="en-SG"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55635B-F994-4E66-937E-68F55383C5A5}" type="slidenum">
              <a:rPr kumimoji="0" lang="en-SG"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SG"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6575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18EE9C-33F4-458B-8D0C-F00028A805C7}" type="datetimeFigureOut">
              <a:rPr lang="en-US" smtClean="0"/>
              <a:t>12/10/2019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F960E-DEC7-4193-AA41-68CD618367C3}" type="slidenum">
              <a:rPr lang="en-US" smtClean="0"/>
              <a:t>‹#›</a:t>
            </a:fld>
            <a:endParaRPr lang="en-US"/>
          </a:p>
        </p:txBody>
      </p:sp>
    </p:spTree>
    <p:extLst>
      <p:ext uri="{BB962C8B-B14F-4D97-AF65-F5344CB8AC3E}">
        <p14:creationId xmlns:p14="http://schemas.microsoft.com/office/powerpoint/2010/main" val="36243368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838F3F-F759-9146-A3B4-23A7466B3294}"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845C13-F7C3-A444-81CE-B821EFFC2CA3}"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6311246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838F3F-F759-9146-A3B4-23A7466B3294}"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845C13-F7C3-A444-81CE-B821EFFC2CA3}"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0014098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838F3F-F759-9146-A3B4-23A7466B3294}"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845C13-F7C3-A444-81CE-B821EFFC2CA3}"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242250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838F3F-F759-9146-A3B4-23A7466B3294}"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845C13-F7C3-A444-81CE-B821EFFC2CA3}"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9636762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838F3F-F759-9146-A3B4-23A7466B3294}"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845C13-F7C3-A444-81CE-B821EFFC2CA3}"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8442651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838F3F-F759-9146-A3B4-23A7466B3294}"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845C13-F7C3-A444-81CE-B821EFFC2CA3}"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674219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838F3F-F759-9146-A3B4-23A7466B3294}"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845C13-F7C3-A444-81CE-B821EFFC2CA3}"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1488316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838F3F-F759-9146-A3B4-23A7466B3294}"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845C13-F7C3-A444-81CE-B821EFFC2CA3}"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6502893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838F3F-F759-9146-A3B4-23A7466B3294}"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845C13-F7C3-A444-81CE-B821EFFC2CA3}"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2467758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838F3F-F759-9146-A3B4-23A7466B3294}"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845C13-F7C3-A444-81CE-B821EFFC2CA3}"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71322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18EE9C-33F4-458B-8D0C-F00028A805C7}" type="datetimeFigureOut">
              <a:rPr lang="en-US" smtClean="0"/>
              <a:t>12/10/2019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F960E-DEC7-4193-AA41-68CD618367C3}" type="slidenum">
              <a:rPr lang="en-US" smtClean="0"/>
              <a:t>‹#›</a:t>
            </a:fld>
            <a:endParaRPr lang="en-US"/>
          </a:p>
        </p:txBody>
      </p:sp>
    </p:spTree>
    <p:extLst>
      <p:ext uri="{BB962C8B-B14F-4D97-AF65-F5344CB8AC3E}">
        <p14:creationId xmlns:p14="http://schemas.microsoft.com/office/powerpoint/2010/main" val="38504270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838F3F-F759-9146-A3B4-23A7466B3294}"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845C13-F7C3-A444-81CE-B821EFFC2CA3}"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endParaRPr kumimoji="0" lang="en-US" sz="1800" b="0" i="0" u="none" strike="noStrike" kern="1200" cap="none" spc="0" normalizeH="0" baseline="0" noProof="0" dirty="0">
              <a:ln>
                <a:noFill/>
              </a:ln>
              <a:solidFill>
                <a:srgbClr val="90C226">
                  <a:lumMod val="60000"/>
                  <a:lumOff val="40000"/>
                </a:srgbClr>
              </a:solidFill>
              <a:effectLst/>
              <a:uLnTx/>
              <a:uFillTx/>
              <a:latin typeface="Arial"/>
              <a:ea typeface="+mn-ea"/>
              <a:cs typeface="+mn-cs"/>
            </a:endParaRPr>
          </a:p>
        </p:txBody>
      </p:sp>
    </p:spTree>
    <p:extLst>
      <p:ext uri="{BB962C8B-B14F-4D97-AF65-F5344CB8AC3E}">
        <p14:creationId xmlns:p14="http://schemas.microsoft.com/office/powerpoint/2010/main" val="1135267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838F3F-F759-9146-A3B4-23A7466B3294}"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845C13-F7C3-A444-81CE-B821EFFC2CA3}"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6866783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838F3F-F759-9146-A3B4-23A7466B3294}"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845C13-F7C3-A444-81CE-B821EFFC2CA3}"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val="21920540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838F3F-F759-9146-A3B4-23A7466B3294}"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845C13-F7C3-A444-81CE-B821EFFC2CA3}"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1926308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838F3F-F759-9146-A3B4-23A7466B3294}"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845C13-F7C3-A444-81CE-B821EFFC2CA3}"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9794782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838F3F-F759-9146-A3B4-23A7466B3294}"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845C13-F7C3-A444-81CE-B821EFFC2CA3}"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0572666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8131172" y="7"/>
            <a:ext cx="4060833" cy="2707427"/>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16;p2"/>
          <p:cNvSpPr txBox="1">
            <a:spLocks noGrp="1"/>
          </p:cNvSpPr>
          <p:nvPr>
            <p:ph type="ctrTitle"/>
          </p:nvPr>
        </p:nvSpPr>
        <p:spPr>
          <a:xfrm>
            <a:off x="797467" y="2366963"/>
            <a:ext cx="10962800" cy="11184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200"/>
              <a:buNone/>
              <a:defRPr sz="5600">
                <a:solidFill>
                  <a:schemeClr val="lt1"/>
                </a:solidFill>
              </a:defRPr>
            </a:lvl1pPr>
            <a:lvl2pPr lvl="1">
              <a:spcBef>
                <a:spcPts val="0"/>
              </a:spcBef>
              <a:spcAft>
                <a:spcPts val="0"/>
              </a:spcAft>
              <a:buClr>
                <a:schemeClr val="lt1"/>
              </a:buClr>
              <a:buSzPts val="4200"/>
              <a:buNone/>
              <a:defRPr sz="5600">
                <a:solidFill>
                  <a:schemeClr val="lt1"/>
                </a:solidFill>
              </a:defRPr>
            </a:lvl2pPr>
            <a:lvl3pPr lvl="2">
              <a:spcBef>
                <a:spcPts val="0"/>
              </a:spcBef>
              <a:spcAft>
                <a:spcPts val="0"/>
              </a:spcAft>
              <a:buClr>
                <a:schemeClr val="lt1"/>
              </a:buClr>
              <a:buSzPts val="4200"/>
              <a:buNone/>
              <a:defRPr sz="5600">
                <a:solidFill>
                  <a:schemeClr val="lt1"/>
                </a:solidFill>
              </a:defRPr>
            </a:lvl3pPr>
            <a:lvl4pPr lvl="3">
              <a:spcBef>
                <a:spcPts val="0"/>
              </a:spcBef>
              <a:spcAft>
                <a:spcPts val="0"/>
              </a:spcAft>
              <a:buClr>
                <a:schemeClr val="lt1"/>
              </a:buClr>
              <a:buSzPts val="4200"/>
              <a:buNone/>
              <a:defRPr sz="5600">
                <a:solidFill>
                  <a:schemeClr val="lt1"/>
                </a:solidFill>
              </a:defRPr>
            </a:lvl4pPr>
            <a:lvl5pPr lvl="4">
              <a:spcBef>
                <a:spcPts val="0"/>
              </a:spcBef>
              <a:spcAft>
                <a:spcPts val="0"/>
              </a:spcAft>
              <a:buClr>
                <a:schemeClr val="lt1"/>
              </a:buClr>
              <a:buSzPts val="4200"/>
              <a:buNone/>
              <a:defRPr sz="5600">
                <a:solidFill>
                  <a:schemeClr val="lt1"/>
                </a:solidFill>
              </a:defRPr>
            </a:lvl5pPr>
            <a:lvl6pPr lvl="5">
              <a:spcBef>
                <a:spcPts val="0"/>
              </a:spcBef>
              <a:spcAft>
                <a:spcPts val="0"/>
              </a:spcAft>
              <a:buClr>
                <a:schemeClr val="lt1"/>
              </a:buClr>
              <a:buSzPts val="4200"/>
              <a:buNone/>
              <a:defRPr sz="5600">
                <a:solidFill>
                  <a:schemeClr val="lt1"/>
                </a:solidFill>
              </a:defRPr>
            </a:lvl6pPr>
            <a:lvl7pPr lvl="6">
              <a:spcBef>
                <a:spcPts val="0"/>
              </a:spcBef>
              <a:spcAft>
                <a:spcPts val="0"/>
              </a:spcAft>
              <a:buClr>
                <a:schemeClr val="lt1"/>
              </a:buClr>
              <a:buSzPts val="4200"/>
              <a:buNone/>
              <a:defRPr sz="5600">
                <a:solidFill>
                  <a:schemeClr val="lt1"/>
                </a:solidFill>
              </a:defRPr>
            </a:lvl7pPr>
            <a:lvl8pPr lvl="7">
              <a:spcBef>
                <a:spcPts val="0"/>
              </a:spcBef>
              <a:spcAft>
                <a:spcPts val="0"/>
              </a:spcAft>
              <a:buClr>
                <a:schemeClr val="lt1"/>
              </a:buClr>
              <a:buSzPts val="4200"/>
              <a:buNone/>
              <a:defRPr sz="5600">
                <a:solidFill>
                  <a:schemeClr val="lt1"/>
                </a:solidFill>
              </a:defRPr>
            </a:lvl8pPr>
            <a:lvl9pPr lvl="8">
              <a:spcBef>
                <a:spcPts val="0"/>
              </a:spcBef>
              <a:spcAft>
                <a:spcPts val="0"/>
              </a:spcAft>
              <a:buClr>
                <a:schemeClr val="lt1"/>
              </a:buClr>
              <a:buSzPts val="4200"/>
              <a:buNone/>
              <a:defRPr sz="5600">
                <a:solidFill>
                  <a:schemeClr val="lt1"/>
                </a:solidFill>
              </a:defRPr>
            </a:lvl9pPr>
          </a:lstStyle>
          <a:p>
            <a:endParaRPr/>
          </a:p>
        </p:txBody>
      </p:sp>
      <p:sp>
        <p:nvSpPr>
          <p:cNvPr id="17" name="Google Shape;17;p2"/>
          <p:cNvSpPr txBox="1">
            <a:spLocks noGrp="1"/>
          </p:cNvSpPr>
          <p:nvPr>
            <p:ph type="subTitle" idx="1"/>
          </p:nvPr>
        </p:nvSpPr>
        <p:spPr>
          <a:xfrm>
            <a:off x="797451" y="3621217"/>
            <a:ext cx="10962800" cy="57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100"/>
              <a:buNone/>
              <a:defRPr sz="2800">
                <a:solidFill>
                  <a:schemeClr val="lt1"/>
                </a:solidFill>
              </a:defRPr>
            </a:lvl1pPr>
            <a:lvl2pPr lvl="1">
              <a:lnSpc>
                <a:spcPct val="100000"/>
              </a:lnSpc>
              <a:spcBef>
                <a:spcPts val="0"/>
              </a:spcBef>
              <a:spcAft>
                <a:spcPts val="0"/>
              </a:spcAft>
              <a:buClr>
                <a:schemeClr val="lt1"/>
              </a:buClr>
              <a:buSzPts val="2100"/>
              <a:buNone/>
              <a:defRPr sz="2800">
                <a:solidFill>
                  <a:schemeClr val="lt1"/>
                </a:solidFill>
              </a:defRPr>
            </a:lvl2pPr>
            <a:lvl3pPr lvl="2">
              <a:lnSpc>
                <a:spcPct val="100000"/>
              </a:lnSpc>
              <a:spcBef>
                <a:spcPts val="0"/>
              </a:spcBef>
              <a:spcAft>
                <a:spcPts val="0"/>
              </a:spcAft>
              <a:buClr>
                <a:schemeClr val="lt1"/>
              </a:buClr>
              <a:buSzPts val="2100"/>
              <a:buNone/>
              <a:defRPr sz="2800">
                <a:solidFill>
                  <a:schemeClr val="lt1"/>
                </a:solidFill>
              </a:defRPr>
            </a:lvl3pPr>
            <a:lvl4pPr lvl="3">
              <a:lnSpc>
                <a:spcPct val="100000"/>
              </a:lnSpc>
              <a:spcBef>
                <a:spcPts val="0"/>
              </a:spcBef>
              <a:spcAft>
                <a:spcPts val="0"/>
              </a:spcAft>
              <a:buClr>
                <a:schemeClr val="lt1"/>
              </a:buClr>
              <a:buSzPts val="2100"/>
              <a:buNone/>
              <a:defRPr sz="2800">
                <a:solidFill>
                  <a:schemeClr val="lt1"/>
                </a:solidFill>
              </a:defRPr>
            </a:lvl4pPr>
            <a:lvl5pPr lvl="4">
              <a:lnSpc>
                <a:spcPct val="100000"/>
              </a:lnSpc>
              <a:spcBef>
                <a:spcPts val="0"/>
              </a:spcBef>
              <a:spcAft>
                <a:spcPts val="0"/>
              </a:spcAft>
              <a:buClr>
                <a:schemeClr val="lt1"/>
              </a:buClr>
              <a:buSzPts val="2100"/>
              <a:buNone/>
              <a:defRPr sz="2800">
                <a:solidFill>
                  <a:schemeClr val="lt1"/>
                </a:solidFill>
              </a:defRPr>
            </a:lvl5pPr>
            <a:lvl6pPr lvl="5">
              <a:lnSpc>
                <a:spcPct val="100000"/>
              </a:lnSpc>
              <a:spcBef>
                <a:spcPts val="0"/>
              </a:spcBef>
              <a:spcAft>
                <a:spcPts val="0"/>
              </a:spcAft>
              <a:buClr>
                <a:schemeClr val="lt1"/>
              </a:buClr>
              <a:buSzPts val="2100"/>
              <a:buNone/>
              <a:defRPr sz="2800">
                <a:solidFill>
                  <a:schemeClr val="lt1"/>
                </a:solidFill>
              </a:defRPr>
            </a:lvl6pPr>
            <a:lvl7pPr lvl="6">
              <a:lnSpc>
                <a:spcPct val="100000"/>
              </a:lnSpc>
              <a:spcBef>
                <a:spcPts val="0"/>
              </a:spcBef>
              <a:spcAft>
                <a:spcPts val="0"/>
              </a:spcAft>
              <a:buClr>
                <a:schemeClr val="lt1"/>
              </a:buClr>
              <a:buSzPts val="2100"/>
              <a:buNone/>
              <a:defRPr sz="2800">
                <a:solidFill>
                  <a:schemeClr val="lt1"/>
                </a:solidFill>
              </a:defRPr>
            </a:lvl7pPr>
            <a:lvl8pPr lvl="7">
              <a:lnSpc>
                <a:spcPct val="100000"/>
              </a:lnSpc>
              <a:spcBef>
                <a:spcPts val="0"/>
              </a:spcBef>
              <a:spcAft>
                <a:spcPts val="0"/>
              </a:spcAft>
              <a:buClr>
                <a:schemeClr val="lt1"/>
              </a:buClr>
              <a:buSzPts val="2100"/>
              <a:buNone/>
              <a:defRPr sz="2800">
                <a:solidFill>
                  <a:schemeClr val="lt1"/>
                </a:solidFill>
              </a:defRPr>
            </a:lvl8pPr>
            <a:lvl9pPr lvl="8">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18" name="Google Shape;18;p2"/>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20526169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8131172" y="7"/>
            <a:ext cx="4060833" cy="2707427"/>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Google Shape;26;p3"/>
          <p:cNvSpPr txBox="1">
            <a:spLocks noGrp="1"/>
          </p:cNvSpPr>
          <p:nvPr>
            <p:ph type="title"/>
          </p:nvPr>
        </p:nvSpPr>
        <p:spPr>
          <a:xfrm>
            <a:off x="797467" y="2869796"/>
            <a:ext cx="10962800" cy="1118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200"/>
              <a:buNone/>
              <a:defRPr sz="5600">
                <a:solidFill>
                  <a:schemeClr val="lt1"/>
                </a:solidFill>
              </a:defRPr>
            </a:lvl1pPr>
            <a:lvl2pPr lvl="1">
              <a:spcBef>
                <a:spcPts val="0"/>
              </a:spcBef>
              <a:spcAft>
                <a:spcPts val="0"/>
              </a:spcAft>
              <a:buClr>
                <a:schemeClr val="lt1"/>
              </a:buClr>
              <a:buSzPts val="4200"/>
              <a:buNone/>
              <a:defRPr sz="5600">
                <a:solidFill>
                  <a:schemeClr val="lt1"/>
                </a:solidFill>
              </a:defRPr>
            </a:lvl2pPr>
            <a:lvl3pPr lvl="2">
              <a:spcBef>
                <a:spcPts val="0"/>
              </a:spcBef>
              <a:spcAft>
                <a:spcPts val="0"/>
              </a:spcAft>
              <a:buClr>
                <a:schemeClr val="lt1"/>
              </a:buClr>
              <a:buSzPts val="4200"/>
              <a:buNone/>
              <a:defRPr sz="5600">
                <a:solidFill>
                  <a:schemeClr val="lt1"/>
                </a:solidFill>
              </a:defRPr>
            </a:lvl3pPr>
            <a:lvl4pPr lvl="3">
              <a:spcBef>
                <a:spcPts val="0"/>
              </a:spcBef>
              <a:spcAft>
                <a:spcPts val="0"/>
              </a:spcAft>
              <a:buClr>
                <a:schemeClr val="lt1"/>
              </a:buClr>
              <a:buSzPts val="4200"/>
              <a:buNone/>
              <a:defRPr sz="5600">
                <a:solidFill>
                  <a:schemeClr val="lt1"/>
                </a:solidFill>
              </a:defRPr>
            </a:lvl4pPr>
            <a:lvl5pPr lvl="4">
              <a:spcBef>
                <a:spcPts val="0"/>
              </a:spcBef>
              <a:spcAft>
                <a:spcPts val="0"/>
              </a:spcAft>
              <a:buClr>
                <a:schemeClr val="lt1"/>
              </a:buClr>
              <a:buSzPts val="4200"/>
              <a:buNone/>
              <a:defRPr sz="5600">
                <a:solidFill>
                  <a:schemeClr val="lt1"/>
                </a:solidFill>
              </a:defRPr>
            </a:lvl5pPr>
            <a:lvl6pPr lvl="5">
              <a:spcBef>
                <a:spcPts val="0"/>
              </a:spcBef>
              <a:spcAft>
                <a:spcPts val="0"/>
              </a:spcAft>
              <a:buClr>
                <a:schemeClr val="lt1"/>
              </a:buClr>
              <a:buSzPts val="4200"/>
              <a:buNone/>
              <a:defRPr sz="5600">
                <a:solidFill>
                  <a:schemeClr val="lt1"/>
                </a:solidFill>
              </a:defRPr>
            </a:lvl6pPr>
            <a:lvl7pPr lvl="6">
              <a:spcBef>
                <a:spcPts val="0"/>
              </a:spcBef>
              <a:spcAft>
                <a:spcPts val="0"/>
              </a:spcAft>
              <a:buClr>
                <a:schemeClr val="lt1"/>
              </a:buClr>
              <a:buSzPts val="4200"/>
              <a:buNone/>
              <a:defRPr sz="5600">
                <a:solidFill>
                  <a:schemeClr val="lt1"/>
                </a:solidFill>
              </a:defRPr>
            </a:lvl7pPr>
            <a:lvl8pPr lvl="7">
              <a:spcBef>
                <a:spcPts val="0"/>
              </a:spcBef>
              <a:spcAft>
                <a:spcPts val="0"/>
              </a:spcAft>
              <a:buClr>
                <a:schemeClr val="lt1"/>
              </a:buClr>
              <a:buSzPts val="4200"/>
              <a:buNone/>
              <a:defRPr sz="5600">
                <a:solidFill>
                  <a:schemeClr val="lt1"/>
                </a:solidFill>
              </a:defRPr>
            </a:lvl8pPr>
            <a:lvl9pPr lvl="8">
              <a:spcBef>
                <a:spcPts val="0"/>
              </a:spcBef>
              <a:spcAft>
                <a:spcPts val="0"/>
              </a:spcAft>
              <a:buClr>
                <a:schemeClr val="lt1"/>
              </a:buClr>
              <a:buSzPts val="4200"/>
              <a:buNone/>
              <a:defRPr sz="5600">
                <a:solidFill>
                  <a:schemeClr val="lt1"/>
                </a:solidFill>
              </a:defRPr>
            </a:lvl9pPr>
          </a:lstStyle>
          <a:p>
            <a:endParaRPr/>
          </a:p>
        </p:txBody>
      </p:sp>
      <p:sp>
        <p:nvSpPr>
          <p:cNvPr id="27" name="Google Shape;27;p3"/>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40504379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grpSp>
        <p:nvGrpSpPr>
          <p:cNvPr id="29" name="Google Shape;29;p4"/>
          <p:cNvGrpSpPr/>
          <p:nvPr/>
        </p:nvGrpSpPr>
        <p:grpSpPr>
          <a:xfrm>
            <a:off x="0" y="5204893"/>
            <a:ext cx="12192000" cy="1653233"/>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4"/>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415600" y="1639833"/>
            <a:ext cx="11360800" cy="44520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7" name="Google Shape;37;p4"/>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16720417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415600" y="1639967"/>
            <a:ext cx="5333200" cy="4452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41" name="Google Shape;41;p5"/>
          <p:cNvSpPr txBox="1">
            <a:spLocks noGrp="1"/>
          </p:cNvSpPr>
          <p:nvPr>
            <p:ph type="body" idx="2"/>
          </p:nvPr>
        </p:nvSpPr>
        <p:spPr>
          <a:xfrm>
            <a:off x="6443200" y="1639967"/>
            <a:ext cx="5333200" cy="4452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42" name="Google Shape;42;p5"/>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defTabSz="1219170">
              <a:buClr>
                <a:srgbClr val="000000"/>
              </a:buClr>
            </a:pPr>
            <a:fld id="{00000000-1234-1234-1234-123412341234}" type="slidenum">
              <a:rPr lang="en" kern="0" smtClean="0">
                <a:solidFill>
                  <a:srgbClr val="434343"/>
                </a:solidFill>
              </a:rPr>
              <a:pPr defTabSz="1219170">
                <a:buClr>
                  <a:srgbClr val="000000"/>
                </a:buClr>
              </a:pPr>
              <a:t>‹#›</a:t>
            </a:fld>
            <a:endParaRPr lang="en" kern="0">
              <a:solidFill>
                <a:srgbClr val="434343"/>
              </a:solidFill>
            </a:endParaRPr>
          </a:p>
        </p:txBody>
      </p:sp>
    </p:spTree>
    <p:extLst>
      <p:ext uri="{BB962C8B-B14F-4D97-AF65-F5344CB8AC3E}">
        <p14:creationId xmlns:p14="http://schemas.microsoft.com/office/powerpoint/2010/main" val="2530751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18EE9C-33F4-458B-8D0C-F00028A805C7}" type="datetimeFigureOut">
              <a:rPr lang="en-US" smtClean="0"/>
              <a:t>12/10/2019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F960E-DEC7-4193-AA41-68CD618367C3}" type="slidenum">
              <a:rPr lang="en-US" smtClean="0"/>
              <a:t>‹#›</a:t>
            </a:fld>
            <a:endParaRPr lang="en-US"/>
          </a:p>
        </p:txBody>
      </p:sp>
    </p:spTree>
    <p:extLst>
      <p:ext uri="{BB962C8B-B14F-4D97-AF65-F5344CB8AC3E}">
        <p14:creationId xmlns:p14="http://schemas.microsoft.com/office/powerpoint/2010/main" val="31522320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defTabSz="1219170">
              <a:buClr>
                <a:srgbClr val="000000"/>
              </a:buClr>
            </a:pPr>
            <a:fld id="{00000000-1234-1234-1234-123412341234}" type="slidenum">
              <a:rPr lang="en" kern="0" smtClean="0">
                <a:solidFill>
                  <a:srgbClr val="434343"/>
                </a:solidFill>
              </a:rPr>
              <a:pPr defTabSz="1219170">
                <a:buClr>
                  <a:srgbClr val="000000"/>
                </a:buClr>
              </a:pPr>
              <a:t>‹#›</a:t>
            </a:fld>
            <a:endParaRPr lang="en" kern="0">
              <a:solidFill>
                <a:srgbClr val="434343"/>
              </a:solidFill>
            </a:endParaRPr>
          </a:p>
        </p:txBody>
      </p:sp>
    </p:spTree>
    <p:extLst>
      <p:ext uri="{BB962C8B-B14F-4D97-AF65-F5344CB8AC3E}">
        <p14:creationId xmlns:p14="http://schemas.microsoft.com/office/powerpoint/2010/main" val="16851492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8" name="Google Shape;48;p7"/>
          <p:cNvSpPr txBox="1">
            <a:spLocks noGrp="1"/>
          </p:cNvSpPr>
          <p:nvPr>
            <p:ph type="body" idx="1"/>
          </p:nvPr>
        </p:nvSpPr>
        <p:spPr>
          <a:xfrm>
            <a:off x="415600" y="1954405"/>
            <a:ext cx="3744000" cy="41376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49" name="Google Shape;49;p7"/>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defTabSz="1219170">
              <a:buClr>
                <a:srgbClr val="000000"/>
              </a:buClr>
            </a:pPr>
            <a:fld id="{00000000-1234-1234-1234-123412341234}" type="slidenum">
              <a:rPr lang="en" kern="0" smtClean="0">
                <a:solidFill>
                  <a:srgbClr val="434343"/>
                </a:solidFill>
              </a:rPr>
              <a:pPr defTabSz="1219170">
                <a:buClr>
                  <a:srgbClr val="000000"/>
                </a:buClr>
              </a:pPr>
              <a:t>‹#›</a:t>
            </a:fld>
            <a:endParaRPr lang="en" kern="0">
              <a:solidFill>
                <a:srgbClr val="434343"/>
              </a:solidFill>
            </a:endParaRPr>
          </a:p>
        </p:txBody>
      </p:sp>
    </p:spTree>
    <p:extLst>
      <p:ext uri="{BB962C8B-B14F-4D97-AF65-F5344CB8AC3E}">
        <p14:creationId xmlns:p14="http://schemas.microsoft.com/office/powerpoint/2010/main" val="24219430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8131172" y="7"/>
            <a:ext cx="4060833" cy="2707427"/>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Google Shape;57;p8"/>
          <p:cNvSpPr txBox="1">
            <a:spLocks noGrp="1"/>
          </p:cNvSpPr>
          <p:nvPr>
            <p:ph type="title"/>
          </p:nvPr>
        </p:nvSpPr>
        <p:spPr>
          <a:xfrm>
            <a:off x="653667" y="701800"/>
            <a:ext cx="7491600" cy="5454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58" name="Google Shape;58;p8"/>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13809095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9"/>
        <p:cNvGrpSpPr/>
        <p:nvPr/>
      </p:nvGrpSpPr>
      <p:grpSpPr>
        <a:xfrm>
          <a:off x="0" y="0"/>
          <a:ext cx="0" cy="0"/>
          <a:chOff x="0" y="0"/>
          <a:chExt cx="0" cy="0"/>
        </a:xfrm>
      </p:grpSpPr>
      <p:sp>
        <p:nvSpPr>
          <p:cNvPr id="60" name="Google Shape;60;p9"/>
          <p:cNvSpPr/>
          <p:nvPr/>
        </p:nvSpPr>
        <p:spPr>
          <a:xfrm>
            <a:off x="6096000" y="-2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cxnSp>
        <p:nvCxnSpPr>
          <p:cNvPr id="61" name="Google Shape;61;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354000" y="1534800"/>
            <a:ext cx="5393600" cy="20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3" name="Google Shape;63;p9"/>
          <p:cNvSpPr txBox="1">
            <a:spLocks noGrp="1"/>
          </p:cNvSpPr>
          <p:nvPr>
            <p:ph type="subTitle" idx="1"/>
          </p:nvPr>
        </p:nvSpPr>
        <p:spPr>
          <a:xfrm>
            <a:off x="354000" y="3692001"/>
            <a:ext cx="5393600" cy="1692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4" name="Google Shape;64;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15890551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426000" y="5640767"/>
            <a:ext cx="7998400" cy="7984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defTabSz="1219170">
              <a:buClr>
                <a:srgbClr val="000000"/>
              </a:buClr>
            </a:pPr>
            <a:fld id="{00000000-1234-1234-1234-123412341234}" type="slidenum">
              <a:rPr lang="en" kern="0" smtClean="0">
                <a:solidFill>
                  <a:srgbClr val="434343"/>
                </a:solidFill>
              </a:rPr>
              <a:pPr defTabSz="1219170">
                <a:buClr>
                  <a:srgbClr val="000000"/>
                </a:buClr>
              </a:pPr>
              <a:t>‹#›</a:t>
            </a:fld>
            <a:endParaRPr lang="en" kern="0">
              <a:solidFill>
                <a:srgbClr val="434343"/>
              </a:solidFill>
            </a:endParaRPr>
          </a:p>
        </p:txBody>
      </p:sp>
    </p:spTree>
    <p:extLst>
      <p:ext uri="{BB962C8B-B14F-4D97-AF65-F5344CB8AC3E}">
        <p14:creationId xmlns:p14="http://schemas.microsoft.com/office/powerpoint/2010/main" val="10454235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8131172" y="7"/>
            <a:ext cx="4060833" cy="2707427"/>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 name="Google Shape;76;p11"/>
          <p:cNvSpPr txBox="1">
            <a:spLocks noGrp="1"/>
          </p:cNvSpPr>
          <p:nvPr>
            <p:ph type="title" hasCustomPrompt="1"/>
          </p:nvPr>
        </p:nvSpPr>
        <p:spPr>
          <a:xfrm>
            <a:off x="415600" y="1674733"/>
            <a:ext cx="11360800" cy="2707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6000">
                <a:solidFill>
                  <a:schemeClr val="lt1"/>
                </a:solidFill>
              </a:defRPr>
            </a:lvl1pPr>
            <a:lvl2pPr lvl="1" algn="ctr">
              <a:spcBef>
                <a:spcPts val="0"/>
              </a:spcBef>
              <a:spcAft>
                <a:spcPts val="0"/>
              </a:spcAft>
              <a:buClr>
                <a:schemeClr val="lt1"/>
              </a:buClr>
              <a:buSzPts val="12000"/>
              <a:buNone/>
              <a:defRPr sz="16000">
                <a:solidFill>
                  <a:schemeClr val="lt1"/>
                </a:solidFill>
              </a:defRPr>
            </a:lvl2pPr>
            <a:lvl3pPr lvl="2" algn="ctr">
              <a:spcBef>
                <a:spcPts val="0"/>
              </a:spcBef>
              <a:spcAft>
                <a:spcPts val="0"/>
              </a:spcAft>
              <a:buClr>
                <a:schemeClr val="lt1"/>
              </a:buClr>
              <a:buSzPts val="12000"/>
              <a:buNone/>
              <a:defRPr sz="16000">
                <a:solidFill>
                  <a:schemeClr val="lt1"/>
                </a:solidFill>
              </a:defRPr>
            </a:lvl3pPr>
            <a:lvl4pPr lvl="3" algn="ctr">
              <a:spcBef>
                <a:spcPts val="0"/>
              </a:spcBef>
              <a:spcAft>
                <a:spcPts val="0"/>
              </a:spcAft>
              <a:buClr>
                <a:schemeClr val="lt1"/>
              </a:buClr>
              <a:buSzPts val="12000"/>
              <a:buNone/>
              <a:defRPr sz="16000">
                <a:solidFill>
                  <a:schemeClr val="lt1"/>
                </a:solidFill>
              </a:defRPr>
            </a:lvl4pPr>
            <a:lvl5pPr lvl="4" algn="ctr">
              <a:spcBef>
                <a:spcPts val="0"/>
              </a:spcBef>
              <a:spcAft>
                <a:spcPts val="0"/>
              </a:spcAft>
              <a:buClr>
                <a:schemeClr val="lt1"/>
              </a:buClr>
              <a:buSzPts val="12000"/>
              <a:buNone/>
              <a:defRPr sz="16000">
                <a:solidFill>
                  <a:schemeClr val="lt1"/>
                </a:solidFill>
              </a:defRPr>
            </a:lvl5pPr>
            <a:lvl6pPr lvl="5" algn="ctr">
              <a:spcBef>
                <a:spcPts val="0"/>
              </a:spcBef>
              <a:spcAft>
                <a:spcPts val="0"/>
              </a:spcAft>
              <a:buClr>
                <a:schemeClr val="lt1"/>
              </a:buClr>
              <a:buSzPts val="12000"/>
              <a:buNone/>
              <a:defRPr sz="16000">
                <a:solidFill>
                  <a:schemeClr val="lt1"/>
                </a:solidFill>
              </a:defRPr>
            </a:lvl6pPr>
            <a:lvl7pPr lvl="6" algn="ctr">
              <a:spcBef>
                <a:spcPts val="0"/>
              </a:spcBef>
              <a:spcAft>
                <a:spcPts val="0"/>
              </a:spcAft>
              <a:buClr>
                <a:schemeClr val="lt1"/>
              </a:buClr>
              <a:buSzPts val="12000"/>
              <a:buNone/>
              <a:defRPr sz="16000">
                <a:solidFill>
                  <a:schemeClr val="lt1"/>
                </a:solidFill>
              </a:defRPr>
            </a:lvl7pPr>
            <a:lvl8pPr lvl="7" algn="ctr">
              <a:spcBef>
                <a:spcPts val="0"/>
              </a:spcBef>
              <a:spcAft>
                <a:spcPts val="0"/>
              </a:spcAft>
              <a:buClr>
                <a:schemeClr val="lt1"/>
              </a:buClr>
              <a:buSzPts val="12000"/>
              <a:buNone/>
              <a:defRPr sz="16000">
                <a:solidFill>
                  <a:schemeClr val="lt1"/>
                </a:solidFill>
              </a:defRPr>
            </a:lvl8pPr>
            <a:lvl9pPr lvl="8" algn="ctr">
              <a:spcBef>
                <a:spcPts val="0"/>
              </a:spcBef>
              <a:spcAft>
                <a:spcPts val="0"/>
              </a:spcAft>
              <a:buClr>
                <a:schemeClr val="lt1"/>
              </a:buClr>
              <a:buSzPts val="12000"/>
              <a:buNone/>
              <a:defRPr sz="16000">
                <a:solidFill>
                  <a:schemeClr val="lt1"/>
                </a:solidFill>
              </a:defRPr>
            </a:lvl9pPr>
          </a:lstStyle>
          <a:p>
            <a:r>
              <a:t>xx%</a:t>
            </a:r>
          </a:p>
        </p:txBody>
      </p:sp>
      <p:sp>
        <p:nvSpPr>
          <p:cNvPr id="77" name="Google Shape;77;p11"/>
          <p:cNvSpPr txBox="1">
            <a:spLocks noGrp="1"/>
          </p:cNvSpPr>
          <p:nvPr>
            <p:ph type="body" idx="1"/>
          </p:nvPr>
        </p:nvSpPr>
        <p:spPr>
          <a:xfrm>
            <a:off x="415600" y="4492300"/>
            <a:ext cx="11360800" cy="17092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Clr>
                <a:schemeClr val="lt1"/>
              </a:buClr>
              <a:buSzPts val="1800"/>
              <a:buChar char="●"/>
              <a:defRPr>
                <a:solidFill>
                  <a:schemeClr val="lt1"/>
                </a:solidFill>
              </a:defRPr>
            </a:lvl1pPr>
            <a:lvl2pPr marL="1219170" lvl="1" indent="-423323" algn="ctr">
              <a:spcBef>
                <a:spcPts val="2133"/>
              </a:spcBef>
              <a:spcAft>
                <a:spcPts val="0"/>
              </a:spcAft>
              <a:buClr>
                <a:schemeClr val="lt1"/>
              </a:buClr>
              <a:buSzPts val="1400"/>
              <a:buChar char="○"/>
              <a:defRPr>
                <a:solidFill>
                  <a:schemeClr val="lt1"/>
                </a:solidFill>
              </a:defRPr>
            </a:lvl2pPr>
            <a:lvl3pPr marL="1828754" lvl="2" indent="-423323" algn="ctr">
              <a:spcBef>
                <a:spcPts val="2133"/>
              </a:spcBef>
              <a:spcAft>
                <a:spcPts val="0"/>
              </a:spcAft>
              <a:buClr>
                <a:schemeClr val="lt1"/>
              </a:buClr>
              <a:buSzPts val="1400"/>
              <a:buChar char="■"/>
              <a:defRPr>
                <a:solidFill>
                  <a:schemeClr val="lt1"/>
                </a:solidFill>
              </a:defRPr>
            </a:lvl3pPr>
            <a:lvl4pPr marL="2438339" lvl="3" indent="-423323" algn="ctr">
              <a:spcBef>
                <a:spcPts val="2133"/>
              </a:spcBef>
              <a:spcAft>
                <a:spcPts val="0"/>
              </a:spcAft>
              <a:buClr>
                <a:schemeClr val="lt1"/>
              </a:buClr>
              <a:buSzPts val="1400"/>
              <a:buChar char="●"/>
              <a:defRPr>
                <a:solidFill>
                  <a:schemeClr val="lt1"/>
                </a:solidFill>
              </a:defRPr>
            </a:lvl4pPr>
            <a:lvl5pPr marL="3047924" lvl="4" indent="-423323" algn="ctr">
              <a:spcBef>
                <a:spcPts val="2133"/>
              </a:spcBef>
              <a:spcAft>
                <a:spcPts val="0"/>
              </a:spcAft>
              <a:buClr>
                <a:schemeClr val="lt1"/>
              </a:buClr>
              <a:buSzPts val="1400"/>
              <a:buChar char="○"/>
              <a:defRPr>
                <a:solidFill>
                  <a:schemeClr val="lt1"/>
                </a:solidFill>
              </a:defRPr>
            </a:lvl5pPr>
            <a:lvl6pPr marL="3657509" lvl="5" indent="-423323" algn="ctr">
              <a:spcBef>
                <a:spcPts val="2133"/>
              </a:spcBef>
              <a:spcAft>
                <a:spcPts val="0"/>
              </a:spcAft>
              <a:buClr>
                <a:schemeClr val="lt1"/>
              </a:buClr>
              <a:buSzPts val="1400"/>
              <a:buChar char="■"/>
              <a:defRPr>
                <a:solidFill>
                  <a:schemeClr val="lt1"/>
                </a:solidFill>
              </a:defRPr>
            </a:lvl6pPr>
            <a:lvl7pPr marL="4267093" lvl="6" indent="-423323" algn="ctr">
              <a:spcBef>
                <a:spcPts val="2133"/>
              </a:spcBef>
              <a:spcAft>
                <a:spcPts val="0"/>
              </a:spcAft>
              <a:buClr>
                <a:schemeClr val="lt1"/>
              </a:buClr>
              <a:buSzPts val="1400"/>
              <a:buChar char="●"/>
              <a:defRPr>
                <a:solidFill>
                  <a:schemeClr val="lt1"/>
                </a:solidFill>
              </a:defRPr>
            </a:lvl7pPr>
            <a:lvl8pPr marL="4876678" lvl="7" indent="-423323" algn="ctr">
              <a:spcBef>
                <a:spcPts val="2133"/>
              </a:spcBef>
              <a:spcAft>
                <a:spcPts val="0"/>
              </a:spcAft>
              <a:buClr>
                <a:schemeClr val="lt1"/>
              </a:buClr>
              <a:buSzPts val="1400"/>
              <a:buChar char="○"/>
              <a:defRPr>
                <a:solidFill>
                  <a:schemeClr val="lt1"/>
                </a:solidFill>
              </a:defRPr>
            </a:lvl8pPr>
            <a:lvl9pPr marL="5486263" lvl="8" indent="-423323" algn="ctr">
              <a:spcBef>
                <a:spcPts val="2133"/>
              </a:spcBef>
              <a:spcAft>
                <a:spcPts val="2133"/>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9565812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defTabSz="1219170">
              <a:buClr>
                <a:srgbClr val="000000"/>
              </a:buClr>
            </a:pPr>
            <a:fld id="{00000000-1234-1234-1234-123412341234}" type="slidenum">
              <a:rPr lang="en" kern="0" smtClean="0">
                <a:solidFill>
                  <a:srgbClr val="434343"/>
                </a:solidFill>
              </a:rPr>
              <a:pPr defTabSz="1219170">
                <a:buClr>
                  <a:srgbClr val="000000"/>
                </a:buClr>
              </a:pPr>
              <a:t>‹#›</a:t>
            </a:fld>
            <a:endParaRPr lang="en" kern="0">
              <a:solidFill>
                <a:srgbClr val="434343"/>
              </a:solidFill>
            </a:endParaRPr>
          </a:p>
        </p:txBody>
      </p:sp>
    </p:spTree>
    <p:extLst>
      <p:ext uri="{BB962C8B-B14F-4D97-AF65-F5344CB8AC3E}">
        <p14:creationId xmlns:p14="http://schemas.microsoft.com/office/powerpoint/2010/main" val="40380998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143557D-171F-48CC-81F8-630395806DA0}"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1398B1-D07B-409D-BDBC-62568BBBC8C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6429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143557D-171F-48CC-81F8-630395806DA0}"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1398B1-D07B-409D-BDBC-62568BBBC8C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7967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143557D-171F-48CC-81F8-630395806DA0}"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1398B1-D07B-409D-BDBC-62568BBBC8C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762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18EE9C-33F4-458B-8D0C-F00028A805C7}" type="datetimeFigureOut">
              <a:rPr lang="en-US" smtClean="0"/>
              <a:t>12/10/2019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F960E-DEC7-4193-AA41-68CD618367C3}" type="slidenum">
              <a:rPr lang="en-US" smtClean="0"/>
              <a:t>‹#›</a:t>
            </a:fld>
            <a:endParaRPr lang="en-US"/>
          </a:p>
        </p:txBody>
      </p:sp>
    </p:spTree>
    <p:extLst>
      <p:ext uri="{BB962C8B-B14F-4D97-AF65-F5344CB8AC3E}">
        <p14:creationId xmlns:p14="http://schemas.microsoft.com/office/powerpoint/2010/main" val="17645416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143557D-171F-48CC-81F8-630395806DA0}"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1398B1-D07B-409D-BDBC-62568BBBC8C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5562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143557D-171F-48CC-81F8-630395806DA0}"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1398B1-D07B-409D-BDBC-62568BBBC8C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7353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143557D-171F-48CC-81F8-630395806DA0}"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1398B1-D07B-409D-BDBC-62568BBBC8C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2623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143557D-171F-48CC-81F8-630395806DA0}"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1398B1-D07B-409D-BDBC-62568BBBC8C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3901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B143557D-171F-48CC-81F8-630395806DA0}"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637052"/>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41398B1-D07B-409D-BDBC-62568BBBC8C0}" type="slidenum">
              <a:rPr kumimoji="0" lang="en-US" sz="1050" b="0" i="0" u="none" strike="noStrike" kern="1200" cap="none" spc="0" normalizeH="0" baseline="0" noProof="0" smtClean="0">
                <a:ln>
                  <a:noFill/>
                </a:ln>
                <a:solidFill>
                  <a:srgbClr val="637052"/>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63705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6720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143557D-171F-48CC-81F8-630395806DA0}"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1398B1-D07B-409D-BDBC-62568BBBC8C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9282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143557D-171F-48CC-81F8-630395806DA0}"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1398B1-D07B-409D-BDBC-62568BBBC8C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0142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143557D-171F-48CC-81F8-630395806DA0}"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1398B1-D07B-409D-BDBC-62568BBBC8C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9628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8131172" y="7"/>
            <a:ext cx="4060833" cy="2707427"/>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16;p2"/>
          <p:cNvSpPr txBox="1">
            <a:spLocks noGrp="1"/>
          </p:cNvSpPr>
          <p:nvPr>
            <p:ph type="ctrTitle"/>
          </p:nvPr>
        </p:nvSpPr>
        <p:spPr>
          <a:xfrm>
            <a:off x="797467" y="2366963"/>
            <a:ext cx="10962800" cy="11184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200"/>
              <a:buNone/>
              <a:defRPr sz="5600">
                <a:solidFill>
                  <a:schemeClr val="lt1"/>
                </a:solidFill>
              </a:defRPr>
            </a:lvl1pPr>
            <a:lvl2pPr lvl="1">
              <a:spcBef>
                <a:spcPts val="0"/>
              </a:spcBef>
              <a:spcAft>
                <a:spcPts val="0"/>
              </a:spcAft>
              <a:buClr>
                <a:schemeClr val="lt1"/>
              </a:buClr>
              <a:buSzPts val="4200"/>
              <a:buNone/>
              <a:defRPr sz="5600">
                <a:solidFill>
                  <a:schemeClr val="lt1"/>
                </a:solidFill>
              </a:defRPr>
            </a:lvl2pPr>
            <a:lvl3pPr lvl="2">
              <a:spcBef>
                <a:spcPts val="0"/>
              </a:spcBef>
              <a:spcAft>
                <a:spcPts val="0"/>
              </a:spcAft>
              <a:buClr>
                <a:schemeClr val="lt1"/>
              </a:buClr>
              <a:buSzPts val="4200"/>
              <a:buNone/>
              <a:defRPr sz="5600">
                <a:solidFill>
                  <a:schemeClr val="lt1"/>
                </a:solidFill>
              </a:defRPr>
            </a:lvl3pPr>
            <a:lvl4pPr lvl="3">
              <a:spcBef>
                <a:spcPts val="0"/>
              </a:spcBef>
              <a:spcAft>
                <a:spcPts val="0"/>
              </a:spcAft>
              <a:buClr>
                <a:schemeClr val="lt1"/>
              </a:buClr>
              <a:buSzPts val="4200"/>
              <a:buNone/>
              <a:defRPr sz="5600">
                <a:solidFill>
                  <a:schemeClr val="lt1"/>
                </a:solidFill>
              </a:defRPr>
            </a:lvl4pPr>
            <a:lvl5pPr lvl="4">
              <a:spcBef>
                <a:spcPts val="0"/>
              </a:spcBef>
              <a:spcAft>
                <a:spcPts val="0"/>
              </a:spcAft>
              <a:buClr>
                <a:schemeClr val="lt1"/>
              </a:buClr>
              <a:buSzPts val="4200"/>
              <a:buNone/>
              <a:defRPr sz="5600">
                <a:solidFill>
                  <a:schemeClr val="lt1"/>
                </a:solidFill>
              </a:defRPr>
            </a:lvl5pPr>
            <a:lvl6pPr lvl="5">
              <a:spcBef>
                <a:spcPts val="0"/>
              </a:spcBef>
              <a:spcAft>
                <a:spcPts val="0"/>
              </a:spcAft>
              <a:buClr>
                <a:schemeClr val="lt1"/>
              </a:buClr>
              <a:buSzPts val="4200"/>
              <a:buNone/>
              <a:defRPr sz="5600">
                <a:solidFill>
                  <a:schemeClr val="lt1"/>
                </a:solidFill>
              </a:defRPr>
            </a:lvl6pPr>
            <a:lvl7pPr lvl="6">
              <a:spcBef>
                <a:spcPts val="0"/>
              </a:spcBef>
              <a:spcAft>
                <a:spcPts val="0"/>
              </a:spcAft>
              <a:buClr>
                <a:schemeClr val="lt1"/>
              </a:buClr>
              <a:buSzPts val="4200"/>
              <a:buNone/>
              <a:defRPr sz="5600">
                <a:solidFill>
                  <a:schemeClr val="lt1"/>
                </a:solidFill>
              </a:defRPr>
            </a:lvl7pPr>
            <a:lvl8pPr lvl="7">
              <a:spcBef>
                <a:spcPts val="0"/>
              </a:spcBef>
              <a:spcAft>
                <a:spcPts val="0"/>
              </a:spcAft>
              <a:buClr>
                <a:schemeClr val="lt1"/>
              </a:buClr>
              <a:buSzPts val="4200"/>
              <a:buNone/>
              <a:defRPr sz="5600">
                <a:solidFill>
                  <a:schemeClr val="lt1"/>
                </a:solidFill>
              </a:defRPr>
            </a:lvl8pPr>
            <a:lvl9pPr lvl="8">
              <a:spcBef>
                <a:spcPts val="0"/>
              </a:spcBef>
              <a:spcAft>
                <a:spcPts val="0"/>
              </a:spcAft>
              <a:buClr>
                <a:schemeClr val="lt1"/>
              </a:buClr>
              <a:buSzPts val="4200"/>
              <a:buNone/>
              <a:defRPr sz="5600">
                <a:solidFill>
                  <a:schemeClr val="lt1"/>
                </a:solidFill>
              </a:defRPr>
            </a:lvl9pPr>
          </a:lstStyle>
          <a:p>
            <a:endParaRPr/>
          </a:p>
        </p:txBody>
      </p:sp>
      <p:sp>
        <p:nvSpPr>
          <p:cNvPr id="17" name="Google Shape;17;p2"/>
          <p:cNvSpPr txBox="1">
            <a:spLocks noGrp="1"/>
          </p:cNvSpPr>
          <p:nvPr>
            <p:ph type="subTitle" idx="1"/>
          </p:nvPr>
        </p:nvSpPr>
        <p:spPr>
          <a:xfrm>
            <a:off x="797451" y="3621217"/>
            <a:ext cx="10962800" cy="57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100"/>
              <a:buNone/>
              <a:defRPr sz="2800">
                <a:solidFill>
                  <a:schemeClr val="lt1"/>
                </a:solidFill>
              </a:defRPr>
            </a:lvl1pPr>
            <a:lvl2pPr lvl="1">
              <a:lnSpc>
                <a:spcPct val="100000"/>
              </a:lnSpc>
              <a:spcBef>
                <a:spcPts val="0"/>
              </a:spcBef>
              <a:spcAft>
                <a:spcPts val="0"/>
              </a:spcAft>
              <a:buClr>
                <a:schemeClr val="lt1"/>
              </a:buClr>
              <a:buSzPts val="2100"/>
              <a:buNone/>
              <a:defRPr sz="2800">
                <a:solidFill>
                  <a:schemeClr val="lt1"/>
                </a:solidFill>
              </a:defRPr>
            </a:lvl2pPr>
            <a:lvl3pPr lvl="2">
              <a:lnSpc>
                <a:spcPct val="100000"/>
              </a:lnSpc>
              <a:spcBef>
                <a:spcPts val="0"/>
              </a:spcBef>
              <a:spcAft>
                <a:spcPts val="0"/>
              </a:spcAft>
              <a:buClr>
                <a:schemeClr val="lt1"/>
              </a:buClr>
              <a:buSzPts val="2100"/>
              <a:buNone/>
              <a:defRPr sz="2800">
                <a:solidFill>
                  <a:schemeClr val="lt1"/>
                </a:solidFill>
              </a:defRPr>
            </a:lvl3pPr>
            <a:lvl4pPr lvl="3">
              <a:lnSpc>
                <a:spcPct val="100000"/>
              </a:lnSpc>
              <a:spcBef>
                <a:spcPts val="0"/>
              </a:spcBef>
              <a:spcAft>
                <a:spcPts val="0"/>
              </a:spcAft>
              <a:buClr>
                <a:schemeClr val="lt1"/>
              </a:buClr>
              <a:buSzPts val="2100"/>
              <a:buNone/>
              <a:defRPr sz="2800">
                <a:solidFill>
                  <a:schemeClr val="lt1"/>
                </a:solidFill>
              </a:defRPr>
            </a:lvl4pPr>
            <a:lvl5pPr lvl="4">
              <a:lnSpc>
                <a:spcPct val="100000"/>
              </a:lnSpc>
              <a:spcBef>
                <a:spcPts val="0"/>
              </a:spcBef>
              <a:spcAft>
                <a:spcPts val="0"/>
              </a:spcAft>
              <a:buClr>
                <a:schemeClr val="lt1"/>
              </a:buClr>
              <a:buSzPts val="2100"/>
              <a:buNone/>
              <a:defRPr sz="2800">
                <a:solidFill>
                  <a:schemeClr val="lt1"/>
                </a:solidFill>
              </a:defRPr>
            </a:lvl5pPr>
            <a:lvl6pPr lvl="5">
              <a:lnSpc>
                <a:spcPct val="100000"/>
              </a:lnSpc>
              <a:spcBef>
                <a:spcPts val="0"/>
              </a:spcBef>
              <a:spcAft>
                <a:spcPts val="0"/>
              </a:spcAft>
              <a:buClr>
                <a:schemeClr val="lt1"/>
              </a:buClr>
              <a:buSzPts val="2100"/>
              <a:buNone/>
              <a:defRPr sz="2800">
                <a:solidFill>
                  <a:schemeClr val="lt1"/>
                </a:solidFill>
              </a:defRPr>
            </a:lvl6pPr>
            <a:lvl7pPr lvl="6">
              <a:lnSpc>
                <a:spcPct val="100000"/>
              </a:lnSpc>
              <a:spcBef>
                <a:spcPts val="0"/>
              </a:spcBef>
              <a:spcAft>
                <a:spcPts val="0"/>
              </a:spcAft>
              <a:buClr>
                <a:schemeClr val="lt1"/>
              </a:buClr>
              <a:buSzPts val="2100"/>
              <a:buNone/>
              <a:defRPr sz="2800">
                <a:solidFill>
                  <a:schemeClr val="lt1"/>
                </a:solidFill>
              </a:defRPr>
            </a:lvl7pPr>
            <a:lvl8pPr lvl="7">
              <a:lnSpc>
                <a:spcPct val="100000"/>
              </a:lnSpc>
              <a:spcBef>
                <a:spcPts val="0"/>
              </a:spcBef>
              <a:spcAft>
                <a:spcPts val="0"/>
              </a:spcAft>
              <a:buClr>
                <a:schemeClr val="lt1"/>
              </a:buClr>
              <a:buSzPts val="2100"/>
              <a:buNone/>
              <a:defRPr sz="2800">
                <a:solidFill>
                  <a:schemeClr val="lt1"/>
                </a:solidFill>
              </a:defRPr>
            </a:lvl8pPr>
            <a:lvl9pPr lvl="8">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18" name="Google Shape;18;p2"/>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29420041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8131172" y="7"/>
            <a:ext cx="4060833" cy="2707427"/>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Google Shape;26;p3"/>
          <p:cNvSpPr txBox="1">
            <a:spLocks noGrp="1"/>
          </p:cNvSpPr>
          <p:nvPr>
            <p:ph type="title"/>
          </p:nvPr>
        </p:nvSpPr>
        <p:spPr>
          <a:xfrm>
            <a:off x="797467" y="2869796"/>
            <a:ext cx="10962800" cy="1118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200"/>
              <a:buNone/>
              <a:defRPr sz="5600">
                <a:solidFill>
                  <a:schemeClr val="lt1"/>
                </a:solidFill>
              </a:defRPr>
            </a:lvl1pPr>
            <a:lvl2pPr lvl="1">
              <a:spcBef>
                <a:spcPts val="0"/>
              </a:spcBef>
              <a:spcAft>
                <a:spcPts val="0"/>
              </a:spcAft>
              <a:buClr>
                <a:schemeClr val="lt1"/>
              </a:buClr>
              <a:buSzPts val="4200"/>
              <a:buNone/>
              <a:defRPr sz="5600">
                <a:solidFill>
                  <a:schemeClr val="lt1"/>
                </a:solidFill>
              </a:defRPr>
            </a:lvl2pPr>
            <a:lvl3pPr lvl="2">
              <a:spcBef>
                <a:spcPts val="0"/>
              </a:spcBef>
              <a:spcAft>
                <a:spcPts val="0"/>
              </a:spcAft>
              <a:buClr>
                <a:schemeClr val="lt1"/>
              </a:buClr>
              <a:buSzPts val="4200"/>
              <a:buNone/>
              <a:defRPr sz="5600">
                <a:solidFill>
                  <a:schemeClr val="lt1"/>
                </a:solidFill>
              </a:defRPr>
            </a:lvl3pPr>
            <a:lvl4pPr lvl="3">
              <a:spcBef>
                <a:spcPts val="0"/>
              </a:spcBef>
              <a:spcAft>
                <a:spcPts val="0"/>
              </a:spcAft>
              <a:buClr>
                <a:schemeClr val="lt1"/>
              </a:buClr>
              <a:buSzPts val="4200"/>
              <a:buNone/>
              <a:defRPr sz="5600">
                <a:solidFill>
                  <a:schemeClr val="lt1"/>
                </a:solidFill>
              </a:defRPr>
            </a:lvl4pPr>
            <a:lvl5pPr lvl="4">
              <a:spcBef>
                <a:spcPts val="0"/>
              </a:spcBef>
              <a:spcAft>
                <a:spcPts val="0"/>
              </a:spcAft>
              <a:buClr>
                <a:schemeClr val="lt1"/>
              </a:buClr>
              <a:buSzPts val="4200"/>
              <a:buNone/>
              <a:defRPr sz="5600">
                <a:solidFill>
                  <a:schemeClr val="lt1"/>
                </a:solidFill>
              </a:defRPr>
            </a:lvl5pPr>
            <a:lvl6pPr lvl="5">
              <a:spcBef>
                <a:spcPts val="0"/>
              </a:spcBef>
              <a:spcAft>
                <a:spcPts val="0"/>
              </a:spcAft>
              <a:buClr>
                <a:schemeClr val="lt1"/>
              </a:buClr>
              <a:buSzPts val="4200"/>
              <a:buNone/>
              <a:defRPr sz="5600">
                <a:solidFill>
                  <a:schemeClr val="lt1"/>
                </a:solidFill>
              </a:defRPr>
            </a:lvl6pPr>
            <a:lvl7pPr lvl="6">
              <a:spcBef>
                <a:spcPts val="0"/>
              </a:spcBef>
              <a:spcAft>
                <a:spcPts val="0"/>
              </a:spcAft>
              <a:buClr>
                <a:schemeClr val="lt1"/>
              </a:buClr>
              <a:buSzPts val="4200"/>
              <a:buNone/>
              <a:defRPr sz="5600">
                <a:solidFill>
                  <a:schemeClr val="lt1"/>
                </a:solidFill>
              </a:defRPr>
            </a:lvl7pPr>
            <a:lvl8pPr lvl="7">
              <a:spcBef>
                <a:spcPts val="0"/>
              </a:spcBef>
              <a:spcAft>
                <a:spcPts val="0"/>
              </a:spcAft>
              <a:buClr>
                <a:schemeClr val="lt1"/>
              </a:buClr>
              <a:buSzPts val="4200"/>
              <a:buNone/>
              <a:defRPr sz="5600">
                <a:solidFill>
                  <a:schemeClr val="lt1"/>
                </a:solidFill>
              </a:defRPr>
            </a:lvl8pPr>
            <a:lvl9pPr lvl="8">
              <a:spcBef>
                <a:spcPts val="0"/>
              </a:spcBef>
              <a:spcAft>
                <a:spcPts val="0"/>
              </a:spcAft>
              <a:buClr>
                <a:schemeClr val="lt1"/>
              </a:buClr>
              <a:buSzPts val="4200"/>
              <a:buNone/>
              <a:defRPr sz="5600">
                <a:solidFill>
                  <a:schemeClr val="lt1"/>
                </a:solidFill>
              </a:defRPr>
            </a:lvl9pPr>
          </a:lstStyle>
          <a:p>
            <a:endParaRPr/>
          </a:p>
        </p:txBody>
      </p:sp>
      <p:sp>
        <p:nvSpPr>
          <p:cNvPr id="27" name="Google Shape;27;p3"/>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4196961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B18EE9C-33F4-458B-8D0C-F00028A805C7}" type="datetimeFigureOut">
              <a:rPr lang="en-US" smtClean="0"/>
              <a:t>12/10/2019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F960E-DEC7-4193-AA41-68CD618367C3}" type="slidenum">
              <a:rPr lang="en-US" smtClean="0"/>
              <a:t>‹#›</a:t>
            </a:fld>
            <a:endParaRPr lang="en-US"/>
          </a:p>
        </p:txBody>
      </p:sp>
    </p:spTree>
    <p:extLst>
      <p:ext uri="{BB962C8B-B14F-4D97-AF65-F5344CB8AC3E}">
        <p14:creationId xmlns:p14="http://schemas.microsoft.com/office/powerpoint/2010/main" val="3906010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grpSp>
        <p:nvGrpSpPr>
          <p:cNvPr id="29" name="Google Shape;29;p4"/>
          <p:cNvGrpSpPr/>
          <p:nvPr/>
        </p:nvGrpSpPr>
        <p:grpSpPr>
          <a:xfrm>
            <a:off x="0" y="5204893"/>
            <a:ext cx="12192000" cy="1653233"/>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4"/>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415600" y="1639833"/>
            <a:ext cx="11360800" cy="44520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7" name="Google Shape;37;p4"/>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25070234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415600" y="1639967"/>
            <a:ext cx="5333200" cy="4452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41" name="Google Shape;41;p5"/>
          <p:cNvSpPr txBox="1">
            <a:spLocks noGrp="1"/>
          </p:cNvSpPr>
          <p:nvPr>
            <p:ph type="body" idx="2"/>
          </p:nvPr>
        </p:nvSpPr>
        <p:spPr>
          <a:xfrm>
            <a:off x="6443200" y="1639967"/>
            <a:ext cx="5333200" cy="4452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42" name="Google Shape;42;p5"/>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defTabSz="1219170">
              <a:buClr>
                <a:srgbClr val="000000"/>
              </a:buClr>
            </a:pPr>
            <a:fld id="{00000000-1234-1234-1234-123412341234}" type="slidenum">
              <a:rPr lang="en" kern="0" smtClean="0">
                <a:solidFill>
                  <a:srgbClr val="434343"/>
                </a:solidFill>
              </a:rPr>
              <a:pPr defTabSz="1219170">
                <a:buClr>
                  <a:srgbClr val="000000"/>
                </a:buClr>
              </a:pPr>
              <a:t>‹#›</a:t>
            </a:fld>
            <a:endParaRPr lang="en" kern="0">
              <a:solidFill>
                <a:srgbClr val="434343"/>
              </a:solidFill>
            </a:endParaRPr>
          </a:p>
        </p:txBody>
      </p:sp>
    </p:spTree>
    <p:extLst>
      <p:ext uri="{BB962C8B-B14F-4D97-AF65-F5344CB8AC3E}">
        <p14:creationId xmlns:p14="http://schemas.microsoft.com/office/powerpoint/2010/main" val="32647894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defTabSz="1219170">
              <a:buClr>
                <a:srgbClr val="000000"/>
              </a:buClr>
            </a:pPr>
            <a:fld id="{00000000-1234-1234-1234-123412341234}" type="slidenum">
              <a:rPr lang="en" kern="0" smtClean="0">
                <a:solidFill>
                  <a:srgbClr val="434343"/>
                </a:solidFill>
              </a:rPr>
              <a:pPr defTabSz="1219170">
                <a:buClr>
                  <a:srgbClr val="000000"/>
                </a:buClr>
              </a:pPr>
              <a:t>‹#›</a:t>
            </a:fld>
            <a:endParaRPr lang="en" kern="0">
              <a:solidFill>
                <a:srgbClr val="434343"/>
              </a:solidFill>
            </a:endParaRPr>
          </a:p>
        </p:txBody>
      </p:sp>
    </p:spTree>
    <p:extLst>
      <p:ext uri="{BB962C8B-B14F-4D97-AF65-F5344CB8AC3E}">
        <p14:creationId xmlns:p14="http://schemas.microsoft.com/office/powerpoint/2010/main" val="9577536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8" name="Google Shape;48;p7"/>
          <p:cNvSpPr txBox="1">
            <a:spLocks noGrp="1"/>
          </p:cNvSpPr>
          <p:nvPr>
            <p:ph type="body" idx="1"/>
          </p:nvPr>
        </p:nvSpPr>
        <p:spPr>
          <a:xfrm>
            <a:off x="415600" y="1954405"/>
            <a:ext cx="3744000" cy="41376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49" name="Google Shape;49;p7"/>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defTabSz="1219170">
              <a:buClr>
                <a:srgbClr val="000000"/>
              </a:buClr>
            </a:pPr>
            <a:fld id="{00000000-1234-1234-1234-123412341234}" type="slidenum">
              <a:rPr lang="en" kern="0" smtClean="0">
                <a:solidFill>
                  <a:srgbClr val="434343"/>
                </a:solidFill>
              </a:rPr>
              <a:pPr defTabSz="1219170">
                <a:buClr>
                  <a:srgbClr val="000000"/>
                </a:buClr>
              </a:pPr>
              <a:t>‹#›</a:t>
            </a:fld>
            <a:endParaRPr lang="en" kern="0">
              <a:solidFill>
                <a:srgbClr val="434343"/>
              </a:solidFill>
            </a:endParaRPr>
          </a:p>
        </p:txBody>
      </p:sp>
    </p:spTree>
    <p:extLst>
      <p:ext uri="{BB962C8B-B14F-4D97-AF65-F5344CB8AC3E}">
        <p14:creationId xmlns:p14="http://schemas.microsoft.com/office/powerpoint/2010/main" val="31790251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8131172" y="7"/>
            <a:ext cx="4060833" cy="2707427"/>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Google Shape;57;p8"/>
          <p:cNvSpPr txBox="1">
            <a:spLocks noGrp="1"/>
          </p:cNvSpPr>
          <p:nvPr>
            <p:ph type="title"/>
          </p:nvPr>
        </p:nvSpPr>
        <p:spPr>
          <a:xfrm>
            <a:off x="653667" y="701800"/>
            <a:ext cx="7491600" cy="5454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58" name="Google Shape;58;p8"/>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23803086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9"/>
        <p:cNvGrpSpPr/>
        <p:nvPr/>
      </p:nvGrpSpPr>
      <p:grpSpPr>
        <a:xfrm>
          <a:off x="0" y="0"/>
          <a:ext cx="0" cy="0"/>
          <a:chOff x="0" y="0"/>
          <a:chExt cx="0" cy="0"/>
        </a:xfrm>
      </p:grpSpPr>
      <p:sp>
        <p:nvSpPr>
          <p:cNvPr id="60" name="Google Shape;60;p9"/>
          <p:cNvSpPr/>
          <p:nvPr/>
        </p:nvSpPr>
        <p:spPr>
          <a:xfrm>
            <a:off x="6096000" y="-2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cxnSp>
        <p:nvCxnSpPr>
          <p:cNvPr id="61" name="Google Shape;61;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354000" y="1534800"/>
            <a:ext cx="5393600" cy="20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3" name="Google Shape;63;p9"/>
          <p:cNvSpPr txBox="1">
            <a:spLocks noGrp="1"/>
          </p:cNvSpPr>
          <p:nvPr>
            <p:ph type="subTitle" idx="1"/>
          </p:nvPr>
        </p:nvSpPr>
        <p:spPr>
          <a:xfrm>
            <a:off x="354000" y="3692001"/>
            <a:ext cx="5393600" cy="1692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4" name="Google Shape;64;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27076227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426000" y="5640767"/>
            <a:ext cx="7998400" cy="7984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defTabSz="1219170">
              <a:buClr>
                <a:srgbClr val="000000"/>
              </a:buClr>
            </a:pPr>
            <a:fld id="{00000000-1234-1234-1234-123412341234}" type="slidenum">
              <a:rPr lang="en" kern="0" smtClean="0">
                <a:solidFill>
                  <a:srgbClr val="434343"/>
                </a:solidFill>
              </a:rPr>
              <a:pPr defTabSz="1219170">
                <a:buClr>
                  <a:srgbClr val="000000"/>
                </a:buClr>
              </a:pPr>
              <a:t>‹#›</a:t>
            </a:fld>
            <a:endParaRPr lang="en" kern="0">
              <a:solidFill>
                <a:srgbClr val="434343"/>
              </a:solidFill>
            </a:endParaRPr>
          </a:p>
        </p:txBody>
      </p:sp>
    </p:spTree>
    <p:extLst>
      <p:ext uri="{BB962C8B-B14F-4D97-AF65-F5344CB8AC3E}">
        <p14:creationId xmlns:p14="http://schemas.microsoft.com/office/powerpoint/2010/main" val="11943944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8131172" y="7"/>
            <a:ext cx="4060833" cy="2707427"/>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 name="Google Shape;76;p11"/>
          <p:cNvSpPr txBox="1">
            <a:spLocks noGrp="1"/>
          </p:cNvSpPr>
          <p:nvPr>
            <p:ph type="title" hasCustomPrompt="1"/>
          </p:nvPr>
        </p:nvSpPr>
        <p:spPr>
          <a:xfrm>
            <a:off x="415600" y="1674733"/>
            <a:ext cx="11360800" cy="2707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6000">
                <a:solidFill>
                  <a:schemeClr val="lt1"/>
                </a:solidFill>
              </a:defRPr>
            </a:lvl1pPr>
            <a:lvl2pPr lvl="1" algn="ctr">
              <a:spcBef>
                <a:spcPts val="0"/>
              </a:spcBef>
              <a:spcAft>
                <a:spcPts val="0"/>
              </a:spcAft>
              <a:buClr>
                <a:schemeClr val="lt1"/>
              </a:buClr>
              <a:buSzPts val="12000"/>
              <a:buNone/>
              <a:defRPr sz="16000">
                <a:solidFill>
                  <a:schemeClr val="lt1"/>
                </a:solidFill>
              </a:defRPr>
            </a:lvl2pPr>
            <a:lvl3pPr lvl="2" algn="ctr">
              <a:spcBef>
                <a:spcPts val="0"/>
              </a:spcBef>
              <a:spcAft>
                <a:spcPts val="0"/>
              </a:spcAft>
              <a:buClr>
                <a:schemeClr val="lt1"/>
              </a:buClr>
              <a:buSzPts val="12000"/>
              <a:buNone/>
              <a:defRPr sz="16000">
                <a:solidFill>
                  <a:schemeClr val="lt1"/>
                </a:solidFill>
              </a:defRPr>
            </a:lvl3pPr>
            <a:lvl4pPr lvl="3" algn="ctr">
              <a:spcBef>
                <a:spcPts val="0"/>
              </a:spcBef>
              <a:spcAft>
                <a:spcPts val="0"/>
              </a:spcAft>
              <a:buClr>
                <a:schemeClr val="lt1"/>
              </a:buClr>
              <a:buSzPts val="12000"/>
              <a:buNone/>
              <a:defRPr sz="16000">
                <a:solidFill>
                  <a:schemeClr val="lt1"/>
                </a:solidFill>
              </a:defRPr>
            </a:lvl4pPr>
            <a:lvl5pPr lvl="4" algn="ctr">
              <a:spcBef>
                <a:spcPts val="0"/>
              </a:spcBef>
              <a:spcAft>
                <a:spcPts val="0"/>
              </a:spcAft>
              <a:buClr>
                <a:schemeClr val="lt1"/>
              </a:buClr>
              <a:buSzPts val="12000"/>
              <a:buNone/>
              <a:defRPr sz="16000">
                <a:solidFill>
                  <a:schemeClr val="lt1"/>
                </a:solidFill>
              </a:defRPr>
            </a:lvl5pPr>
            <a:lvl6pPr lvl="5" algn="ctr">
              <a:spcBef>
                <a:spcPts val="0"/>
              </a:spcBef>
              <a:spcAft>
                <a:spcPts val="0"/>
              </a:spcAft>
              <a:buClr>
                <a:schemeClr val="lt1"/>
              </a:buClr>
              <a:buSzPts val="12000"/>
              <a:buNone/>
              <a:defRPr sz="16000">
                <a:solidFill>
                  <a:schemeClr val="lt1"/>
                </a:solidFill>
              </a:defRPr>
            </a:lvl6pPr>
            <a:lvl7pPr lvl="6" algn="ctr">
              <a:spcBef>
                <a:spcPts val="0"/>
              </a:spcBef>
              <a:spcAft>
                <a:spcPts val="0"/>
              </a:spcAft>
              <a:buClr>
                <a:schemeClr val="lt1"/>
              </a:buClr>
              <a:buSzPts val="12000"/>
              <a:buNone/>
              <a:defRPr sz="16000">
                <a:solidFill>
                  <a:schemeClr val="lt1"/>
                </a:solidFill>
              </a:defRPr>
            </a:lvl7pPr>
            <a:lvl8pPr lvl="7" algn="ctr">
              <a:spcBef>
                <a:spcPts val="0"/>
              </a:spcBef>
              <a:spcAft>
                <a:spcPts val="0"/>
              </a:spcAft>
              <a:buClr>
                <a:schemeClr val="lt1"/>
              </a:buClr>
              <a:buSzPts val="12000"/>
              <a:buNone/>
              <a:defRPr sz="16000">
                <a:solidFill>
                  <a:schemeClr val="lt1"/>
                </a:solidFill>
              </a:defRPr>
            </a:lvl8pPr>
            <a:lvl9pPr lvl="8" algn="ctr">
              <a:spcBef>
                <a:spcPts val="0"/>
              </a:spcBef>
              <a:spcAft>
                <a:spcPts val="0"/>
              </a:spcAft>
              <a:buClr>
                <a:schemeClr val="lt1"/>
              </a:buClr>
              <a:buSzPts val="12000"/>
              <a:buNone/>
              <a:defRPr sz="16000">
                <a:solidFill>
                  <a:schemeClr val="lt1"/>
                </a:solidFill>
              </a:defRPr>
            </a:lvl9pPr>
          </a:lstStyle>
          <a:p>
            <a:r>
              <a:t>xx%</a:t>
            </a:r>
          </a:p>
        </p:txBody>
      </p:sp>
      <p:sp>
        <p:nvSpPr>
          <p:cNvPr id="77" name="Google Shape;77;p11"/>
          <p:cNvSpPr txBox="1">
            <a:spLocks noGrp="1"/>
          </p:cNvSpPr>
          <p:nvPr>
            <p:ph type="body" idx="1"/>
          </p:nvPr>
        </p:nvSpPr>
        <p:spPr>
          <a:xfrm>
            <a:off x="415600" y="4492300"/>
            <a:ext cx="11360800" cy="17092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Clr>
                <a:schemeClr val="lt1"/>
              </a:buClr>
              <a:buSzPts val="1800"/>
              <a:buChar char="●"/>
              <a:defRPr>
                <a:solidFill>
                  <a:schemeClr val="lt1"/>
                </a:solidFill>
              </a:defRPr>
            </a:lvl1pPr>
            <a:lvl2pPr marL="1219170" lvl="1" indent="-423323" algn="ctr">
              <a:spcBef>
                <a:spcPts val="2133"/>
              </a:spcBef>
              <a:spcAft>
                <a:spcPts val="0"/>
              </a:spcAft>
              <a:buClr>
                <a:schemeClr val="lt1"/>
              </a:buClr>
              <a:buSzPts val="1400"/>
              <a:buChar char="○"/>
              <a:defRPr>
                <a:solidFill>
                  <a:schemeClr val="lt1"/>
                </a:solidFill>
              </a:defRPr>
            </a:lvl2pPr>
            <a:lvl3pPr marL="1828754" lvl="2" indent="-423323" algn="ctr">
              <a:spcBef>
                <a:spcPts val="2133"/>
              </a:spcBef>
              <a:spcAft>
                <a:spcPts val="0"/>
              </a:spcAft>
              <a:buClr>
                <a:schemeClr val="lt1"/>
              </a:buClr>
              <a:buSzPts val="1400"/>
              <a:buChar char="■"/>
              <a:defRPr>
                <a:solidFill>
                  <a:schemeClr val="lt1"/>
                </a:solidFill>
              </a:defRPr>
            </a:lvl3pPr>
            <a:lvl4pPr marL="2438339" lvl="3" indent="-423323" algn="ctr">
              <a:spcBef>
                <a:spcPts val="2133"/>
              </a:spcBef>
              <a:spcAft>
                <a:spcPts val="0"/>
              </a:spcAft>
              <a:buClr>
                <a:schemeClr val="lt1"/>
              </a:buClr>
              <a:buSzPts val="1400"/>
              <a:buChar char="●"/>
              <a:defRPr>
                <a:solidFill>
                  <a:schemeClr val="lt1"/>
                </a:solidFill>
              </a:defRPr>
            </a:lvl4pPr>
            <a:lvl5pPr marL="3047924" lvl="4" indent="-423323" algn="ctr">
              <a:spcBef>
                <a:spcPts val="2133"/>
              </a:spcBef>
              <a:spcAft>
                <a:spcPts val="0"/>
              </a:spcAft>
              <a:buClr>
                <a:schemeClr val="lt1"/>
              </a:buClr>
              <a:buSzPts val="1400"/>
              <a:buChar char="○"/>
              <a:defRPr>
                <a:solidFill>
                  <a:schemeClr val="lt1"/>
                </a:solidFill>
              </a:defRPr>
            </a:lvl5pPr>
            <a:lvl6pPr marL="3657509" lvl="5" indent="-423323" algn="ctr">
              <a:spcBef>
                <a:spcPts val="2133"/>
              </a:spcBef>
              <a:spcAft>
                <a:spcPts val="0"/>
              </a:spcAft>
              <a:buClr>
                <a:schemeClr val="lt1"/>
              </a:buClr>
              <a:buSzPts val="1400"/>
              <a:buChar char="■"/>
              <a:defRPr>
                <a:solidFill>
                  <a:schemeClr val="lt1"/>
                </a:solidFill>
              </a:defRPr>
            </a:lvl6pPr>
            <a:lvl7pPr marL="4267093" lvl="6" indent="-423323" algn="ctr">
              <a:spcBef>
                <a:spcPts val="2133"/>
              </a:spcBef>
              <a:spcAft>
                <a:spcPts val="0"/>
              </a:spcAft>
              <a:buClr>
                <a:schemeClr val="lt1"/>
              </a:buClr>
              <a:buSzPts val="1400"/>
              <a:buChar char="●"/>
              <a:defRPr>
                <a:solidFill>
                  <a:schemeClr val="lt1"/>
                </a:solidFill>
              </a:defRPr>
            </a:lvl7pPr>
            <a:lvl8pPr marL="4876678" lvl="7" indent="-423323" algn="ctr">
              <a:spcBef>
                <a:spcPts val="2133"/>
              </a:spcBef>
              <a:spcAft>
                <a:spcPts val="0"/>
              </a:spcAft>
              <a:buClr>
                <a:schemeClr val="lt1"/>
              </a:buClr>
              <a:buSzPts val="1400"/>
              <a:buChar char="○"/>
              <a:defRPr>
                <a:solidFill>
                  <a:schemeClr val="lt1"/>
                </a:solidFill>
              </a:defRPr>
            </a:lvl8pPr>
            <a:lvl9pPr marL="5486263" lvl="8" indent="-423323" algn="ctr">
              <a:spcBef>
                <a:spcPts val="2133"/>
              </a:spcBef>
              <a:spcAft>
                <a:spcPts val="2133"/>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36763349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defTabSz="1219170">
              <a:buClr>
                <a:srgbClr val="000000"/>
              </a:buClr>
            </a:pPr>
            <a:fld id="{00000000-1234-1234-1234-123412341234}" type="slidenum">
              <a:rPr lang="en" kern="0" smtClean="0">
                <a:solidFill>
                  <a:srgbClr val="434343"/>
                </a:solidFill>
              </a:rPr>
              <a:pPr defTabSz="1219170">
                <a:buClr>
                  <a:srgbClr val="000000"/>
                </a:buClr>
              </a:pPr>
              <a:t>‹#›</a:t>
            </a:fld>
            <a:endParaRPr lang="en" kern="0">
              <a:solidFill>
                <a:srgbClr val="434343"/>
              </a:solidFill>
            </a:endParaRPr>
          </a:p>
        </p:txBody>
      </p:sp>
    </p:spTree>
    <p:extLst>
      <p:ext uri="{BB962C8B-B14F-4D97-AF65-F5344CB8AC3E}">
        <p14:creationId xmlns:p14="http://schemas.microsoft.com/office/powerpoint/2010/main" val="28203841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flipH="1">
            <a:off x="10995200" y="5661233"/>
            <a:ext cx="1196800" cy="1196800"/>
          </a:xfrm>
          <a:prstGeom prst="rtTriangl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flipH="1">
            <a:off x="10995200" y="5661167"/>
            <a:ext cx="1196800" cy="1196800"/>
          </a:xfrm>
          <a:prstGeom prst="round1Rect">
            <a:avLst>
              <a:gd name="adj" fmla="val 16667"/>
            </a:avLst>
          </a:prstGeom>
          <a:solidFill>
            <a:schemeClr val="lt1">
              <a:alpha val="6808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txBox="1">
            <a:spLocks noGrp="1"/>
          </p:cNvSpPr>
          <p:nvPr>
            <p:ph type="ctrTitle"/>
          </p:nvPr>
        </p:nvSpPr>
        <p:spPr>
          <a:xfrm>
            <a:off x="520700" y="2425700"/>
            <a:ext cx="10962800" cy="1244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3" name="Google Shape;13;p2"/>
          <p:cNvSpPr txBox="1">
            <a:spLocks noGrp="1"/>
          </p:cNvSpPr>
          <p:nvPr>
            <p:ph type="subTitle" idx="1"/>
          </p:nvPr>
        </p:nvSpPr>
        <p:spPr>
          <a:xfrm>
            <a:off x="520700" y="3718840"/>
            <a:ext cx="10962800" cy="57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4" name="Google Shape;14;p2"/>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37373"/>
                </a:solidFill>
              </a:rPr>
              <a:pPr defTabSz="1219170">
                <a:buClr>
                  <a:srgbClr val="000000"/>
                </a:buClr>
              </a:pPr>
              <a:t>‹#›</a:t>
            </a:fld>
            <a:endParaRPr lang="en" kern="0">
              <a:solidFill>
                <a:srgbClr val="737373"/>
              </a:solidFill>
            </a:endParaRPr>
          </a:p>
        </p:txBody>
      </p:sp>
    </p:spTree>
    <p:extLst>
      <p:ext uri="{BB962C8B-B14F-4D97-AF65-F5344CB8AC3E}">
        <p14:creationId xmlns:p14="http://schemas.microsoft.com/office/powerpoint/2010/main" val="2980294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B18EE9C-33F4-458B-8D0C-F00028A805C7}" type="datetimeFigureOut">
              <a:rPr lang="en-US" smtClean="0"/>
              <a:t>12/10/2019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F960E-DEC7-4193-AA41-68CD618367C3}" type="slidenum">
              <a:rPr lang="en-US" smtClean="0"/>
              <a:t>‹#›</a:t>
            </a:fld>
            <a:endParaRPr lang="en-US"/>
          </a:p>
        </p:txBody>
      </p:sp>
    </p:spTree>
    <p:extLst>
      <p:ext uri="{BB962C8B-B14F-4D97-AF65-F5344CB8AC3E}">
        <p14:creationId xmlns:p14="http://schemas.microsoft.com/office/powerpoint/2010/main" val="7787466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614600" y="2753800"/>
            <a:ext cx="10962800" cy="13504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56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17" name="Google Shape;17;p3"/>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9750046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rot="10800000" flipH="1">
            <a:off x="0" y="2248000"/>
            <a:ext cx="12192000" cy="4610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4"/>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4"/>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629200" y="2558767"/>
            <a:ext cx="10962800" cy="36136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3" name="Google Shape;23;p4"/>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37373"/>
                </a:solidFill>
              </a:rPr>
              <a:pPr defTabSz="1219170">
                <a:buClr>
                  <a:srgbClr val="000000"/>
                </a:buClr>
              </a:pPr>
              <a:t>‹#›</a:t>
            </a:fld>
            <a:endParaRPr lang="en" kern="0">
              <a:solidFill>
                <a:srgbClr val="737373"/>
              </a:solidFill>
            </a:endParaRPr>
          </a:p>
        </p:txBody>
      </p:sp>
    </p:spTree>
    <p:extLst>
      <p:ext uri="{BB962C8B-B14F-4D97-AF65-F5344CB8AC3E}">
        <p14:creationId xmlns:p14="http://schemas.microsoft.com/office/powerpoint/2010/main" val="23826835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p:nvPr/>
        </p:nvSpPr>
        <p:spPr>
          <a:xfrm rot="10800000" flipH="1">
            <a:off x="0" y="2248000"/>
            <a:ext cx="12192000" cy="4610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5"/>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5"/>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629200" y="2558767"/>
            <a:ext cx="5333200" cy="3613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29" name="Google Shape;29;p5"/>
          <p:cNvSpPr txBox="1">
            <a:spLocks noGrp="1"/>
          </p:cNvSpPr>
          <p:nvPr>
            <p:ph type="body" idx="2"/>
          </p:nvPr>
        </p:nvSpPr>
        <p:spPr>
          <a:xfrm>
            <a:off x="6259000" y="2558767"/>
            <a:ext cx="5333200" cy="3613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30" name="Google Shape;30;p5"/>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37373"/>
                </a:solidFill>
              </a:rPr>
              <a:pPr defTabSz="1219170">
                <a:buClr>
                  <a:srgbClr val="000000"/>
                </a:buClr>
              </a:pPr>
              <a:t>‹#›</a:t>
            </a:fld>
            <a:endParaRPr lang="en" kern="0">
              <a:solidFill>
                <a:srgbClr val="737373"/>
              </a:solidFill>
            </a:endParaRPr>
          </a:p>
        </p:txBody>
      </p:sp>
    </p:spTree>
    <p:extLst>
      <p:ext uri="{BB962C8B-B14F-4D97-AF65-F5344CB8AC3E}">
        <p14:creationId xmlns:p14="http://schemas.microsoft.com/office/powerpoint/2010/main" val="37979114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6"/>
          <p:cNvSpPr/>
          <p:nvPr/>
        </p:nvSpPr>
        <p:spPr>
          <a:xfrm rot="10800000" flipH="1">
            <a:off x="0" y="875200"/>
            <a:ext cx="12192000" cy="59828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6"/>
          <p:cNvSpPr/>
          <p:nvPr/>
        </p:nvSpPr>
        <p:spPr>
          <a:xfrm>
            <a:off x="0" y="875133"/>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6"/>
          <p:cNvSpPr txBox="1">
            <a:spLocks noGrp="1"/>
          </p:cNvSpPr>
          <p:nvPr>
            <p:ph type="title"/>
          </p:nvPr>
        </p:nvSpPr>
        <p:spPr>
          <a:xfrm>
            <a:off x="131000" y="21800"/>
            <a:ext cx="11768800" cy="80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5" name="Google Shape;35;p6"/>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37373"/>
                </a:solidFill>
              </a:rPr>
              <a:pPr defTabSz="1219170">
                <a:buClr>
                  <a:srgbClr val="000000"/>
                </a:buClr>
              </a:pPr>
              <a:t>‹#›</a:t>
            </a:fld>
            <a:endParaRPr lang="en" kern="0">
              <a:solidFill>
                <a:srgbClr val="737373"/>
              </a:solidFill>
            </a:endParaRPr>
          </a:p>
        </p:txBody>
      </p:sp>
    </p:spTree>
    <p:extLst>
      <p:ext uri="{BB962C8B-B14F-4D97-AF65-F5344CB8AC3E}">
        <p14:creationId xmlns:p14="http://schemas.microsoft.com/office/powerpoint/2010/main" val="5824464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p7"/>
          <p:cNvSpPr txBox="1"/>
          <p:nvPr/>
        </p:nvSpPr>
        <p:spPr>
          <a:xfrm rot="10800000" flipH="1">
            <a:off x="4368800" y="33"/>
            <a:ext cx="7823200" cy="6858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7"/>
          <p:cNvSpPr/>
          <p:nvPr/>
        </p:nvSpPr>
        <p:spPr>
          <a:xfrm rot="-5400000">
            <a:off x="1012200" y="3356600"/>
            <a:ext cx="6858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7"/>
          <p:cNvSpPr txBox="1">
            <a:spLocks noGrp="1"/>
          </p:cNvSpPr>
          <p:nvPr>
            <p:ph type="title"/>
          </p:nvPr>
        </p:nvSpPr>
        <p:spPr>
          <a:xfrm>
            <a:off x="301437" y="477067"/>
            <a:ext cx="3744000" cy="1271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0" name="Google Shape;40;p7"/>
          <p:cNvSpPr txBox="1">
            <a:spLocks noGrp="1"/>
          </p:cNvSpPr>
          <p:nvPr>
            <p:ph type="body" idx="1"/>
          </p:nvPr>
        </p:nvSpPr>
        <p:spPr>
          <a:xfrm>
            <a:off x="301433" y="1954400"/>
            <a:ext cx="3744000" cy="4218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chemeClr val="lt1"/>
              </a:buClr>
              <a:buSzPts val="1200"/>
              <a:buChar char="●"/>
              <a:defRPr sz="1600">
                <a:solidFill>
                  <a:schemeClr val="lt1"/>
                </a:solidFill>
              </a:defRPr>
            </a:lvl1pPr>
            <a:lvl2pPr marL="1219170" lvl="1" indent="-406390" rtl="0">
              <a:spcBef>
                <a:spcPts val="2133"/>
              </a:spcBef>
              <a:spcAft>
                <a:spcPts val="0"/>
              </a:spcAft>
              <a:buClr>
                <a:schemeClr val="lt1"/>
              </a:buClr>
              <a:buSzPts val="1200"/>
              <a:buChar char="○"/>
              <a:defRPr sz="1600">
                <a:solidFill>
                  <a:schemeClr val="lt1"/>
                </a:solidFill>
              </a:defRPr>
            </a:lvl2pPr>
            <a:lvl3pPr marL="1828754" lvl="2" indent="-406390" rtl="0">
              <a:spcBef>
                <a:spcPts val="2133"/>
              </a:spcBef>
              <a:spcAft>
                <a:spcPts val="0"/>
              </a:spcAft>
              <a:buClr>
                <a:schemeClr val="lt1"/>
              </a:buClr>
              <a:buSzPts val="1200"/>
              <a:buChar char="■"/>
              <a:defRPr sz="1600">
                <a:solidFill>
                  <a:schemeClr val="lt1"/>
                </a:solidFill>
              </a:defRPr>
            </a:lvl3pPr>
            <a:lvl4pPr marL="2438339" lvl="3" indent="-406390" rtl="0">
              <a:spcBef>
                <a:spcPts val="2133"/>
              </a:spcBef>
              <a:spcAft>
                <a:spcPts val="0"/>
              </a:spcAft>
              <a:buClr>
                <a:schemeClr val="lt1"/>
              </a:buClr>
              <a:buSzPts val="1200"/>
              <a:buChar char="●"/>
              <a:defRPr sz="1600">
                <a:solidFill>
                  <a:schemeClr val="lt1"/>
                </a:solidFill>
              </a:defRPr>
            </a:lvl4pPr>
            <a:lvl5pPr marL="3047924" lvl="4" indent="-406390" rtl="0">
              <a:spcBef>
                <a:spcPts val="2133"/>
              </a:spcBef>
              <a:spcAft>
                <a:spcPts val="0"/>
              </a:spcAft>
              <a:buClr>
                <a:schemeClr val="lt1"/>
              </a:buClr>
              <a:buSzPts val="1200"/>
              <a:buChar char="○"/>
              <a:defRPr sz="1600">
                <a:solidFill>
                  <a:schemeClr val="lt1"/>
                </a:solidFill>
              </a:defRPr>
            </a:lvl5pPr>
            <a:lvl6pPr marL="3657509" lvl="5" indent="-406390" rtl="0">
              <a:spcBef>
                <a:spcPts val="2133"/>
              </a:spcBef>
              <a:spcAft>
                <a:spcPts val="0"/>
              </a:spcAft>
              <a:buClr>
                <a:schemeClr val="lt1"/>
              </a:buClr>
              <a:buSzPts val="1200"/>
              <a:buChar char="■"/>
              <a:defRPr sz="1600">
                <a:solidFill>
                  <a:schemeClr val="lt1"/>
                </a:solidFill>
              </a:defRPr>
            </a:lvl6pPr>
            <a:lvl7pPr marL="4267093" lvl="6" indent="-406390" rtl="0">
              <a:spcBef>
                <a:spcPts val="2133"/>
              </a:spcBef>
              <a:spcAft>
                <a:spcPts val="0"/>
              </a:spcAft>
              <a:buClr>
                <a:schemeClr val="lt1"/>
              </a:buClr>
              <a:buSzPts val="1200"/>
              <a:buChar char="●"/>
              <a:defRPr sz="1600">
                <a:solidFill>
                  <a:schemeClr val="lt1"/>
                </a:solidFill>
              </a:defRPr>
            </a:lvl7pPr>
            <a:lvl8pPr marL="4876678" lvl="7" indent="-406390" rtl="0">
              <a:spcBef>
                <a:spcPts val="2133"/>
              </a:spcBef>
              <a:spcAft>
                <a:spcPts val="0"/>
              </a:spcAft>
              <a:buClr>
                <a:schemeClr val="lt1"/>
              </a:buClr>
              <a:buSzPts val="1200"/>
              <a:buChar char="○"/>
              <a:defRPr sz="1600">
                <a:solidFill>
                  <a:schemeClr val="lt1"/>
                </a:solidFill>
              </a:defRPr>
            </a:lvl8pPr>
            <a:lvl9pPr marL="5486263" lvl="8" indent="-406390" rtl="0">
              <a:spcBef>
                <a:spcPts val="2133"/>
              </a:spcBef>
              <a:spcAft>
                <a:spcPts val="2133"/>
              </a:spcAft>
              <a:buClr>
                <a:schemeClr val="lt1"/>
              </a:buClr>
              <a:buSzPts val="1200"/>
              <a:buChar char="■"/>
              <a:defRPr sz="1600">
                <a:solidFill>
                  <a:schemeClr val="lt1"/>
                </a:solidFill>
              </a:defRPr>
            </a:lvl9pPr>
          </a:lstStyle>
          <a:p>
            <a:endParaRPr/>
          </a:p>
        </p:txBody>
      </p:sp>
      <p:sp>
        <p:nvSpPr>
          <p:cNvPr id="41" name="Google Shape;41;p7"/>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37373"/>
                </a:solidFill>
              </a:rPr>
              <a:pPr defTabSz="1219170">
                <a:buClr>
                  <a:srgbClr val="000000"/>
                </a:buClr>
              </a:pPr>
              <a:t>‹#›</a:t>
            </a:fld>
            <a:endParaRPr lang="en" kern="0">
              <a:solidFill>
                <a:srgbClr val="737373"/>
              </a:solidFill>
            </a:endParaRPr>
          </a:p>
        </p:txBody>
      </p:sp>
    </p:spTree>
    <p:extLst>
      <p:ext uri="{BB962C8B-B14F-4D97-AF65-F5344CB8AC3E}">
        <p14:creationId xmlns:p14="http://schemas.microsoft.com/office/powerpoint/2010/main" val="32556914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653667" y="651000"/>
            <a:ext cx="830280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endParaRPr/>
          </a:p>
        </p:txBody>
      </p:sp>
      <p:sp>
        <p:nvSpPr>
          <p:cNvPr id="44" name="Google Shape;44;p8"/>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32146279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sp>
        <p:nvSpPr>
          <p:cNvPr id="46" name="Google Shape;46;p9"/>
          <p:cNvSpPr/>
          <p:nvPr/>
        </p:nvSpPr>
        <p:spPr>
          <a:xfrm flipH="1">
            <a:off x="0" y="0"/>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9"/>
          <p:cNvSpPr/>
          <p:nvPr/>
        </p:nvSpPr>
        <p:spPr>
          <a:xfrm rot="5400000">
            <a:off x="2595233" y="3357000"/>
            <a:ext cx="68572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4200"/>
              <a:buNone/>
              <a:defRPr sz="56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49" name="Google Shape;49;p9"/>
          <p:cNvSpPr txBox="1">
            <a:spLocks noGrp="1"/>
          </p:cNvSpPr>
          <p:nvPr>
            <p:ph type="subTitle" idx="1"/>
          </p:nvPr>
        </p:nvSpPr>
        <p:spPr>
          <a:xfrm>
            <a:off x="354000" y="3705956"/>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0" name="Google Shape;50;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Clr>
                <a:schemeClr val="lt1"/>
              </a:buClr>
              <a:buSzPts val="1800"/>
              <a:buChar char="●"/>
              <a:defRPr>
                <a:solidFill>
                  <a:schemeClr val="lt1"/>
                </a:solidFill>
              </a:defRPr>
            </a:lvl1pPr>
            <a:lvl2pPr marL="1219170" lvl="1" indent="-423323" rtl="0">
              <a:spcBef>
                <a:spcPts val="21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18071716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12192000" cy="6261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10"/>
          <p:cNvSpPr/>
          <p:nvPr/>
        </p:nvSpPr>
        <p:spPr>
          <a:xfrm rot="10800000" flipH="1">
            <a:off x="0" y="6163633"/>
            <a:ext cx="12192000" cy="98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10"/>
          <p:cNvSpPr txBox="1">
            <a:spLocks noGrp="1"/>
          </p:cNvSpPr>
          <p:nvPr>
            <p:ph type="body" idx="1"/>
          </p:nvPr>
        </p:nvSpPr>
        <p:spPr>
          <a:xfrm>
            <a:off x="76200" y="6262433"/>
            <a:ext cx="11176000" cy="5956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Clr>
                <a:schemeClr val="lt1"/>
              </a:buClr>
              <a:buSzPts val="1200"/>
              <a:buNone/>
              <a:defRPr sz="1600">
                <a:solidFill>
                  <a:schemeClr val="lt1"/>
                </a:solidFill>
              </a:defRPr>
            </a:lvl1pPr>
          </a:lstStyle>
          <a:p>
            <a:endParaRPr/>
          </a:p>
        </p:txBody>
      </p:sp>
      <p:sp>
        <p:nvSpPr>
          <p:cNvPr id="56" name="Google Shape;56;p10"/>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28513693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634000" y="1678033"/>
            <a:ext cx="109628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2000"/>
              <a:buNone/>
              <a:defRPr sz="16000">
                <a:solidFill>
                  <a:schemeClr val="dk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59" name="Google Shape;59;p11"/>
          <p:cNvSpPr txBox="1">
            <a:spLocks noGrp="1"/>
          </p:cNvSpPr>
          <p:nvPr>
            <p:ph type="body" idx="1"/>
          </p:nvPr>
        </p:nvSpPr>
        <p:spPr>
          <a:xfrm>
            <a:off x="634000" y="4406167"/>
            <a:ext cx="10962800" cy="17344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60" name="Google Shape;60;p11"/>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37373"/>
                </a:solidFill>
              </a:rPr>
              <a:pPr defTabSz="1219170">
                <a:buClr>
                  <a:srgbClr val="000000"/>
                </a:buClr>
              </a:pPr>
              <a:t>‹#›</a:t>
            </a:fld>
            <a:endParaRPr lang="en" kern="0">
              <a:solidFill>
                <a:srgbClr val="737373"/>
              </a:solidFill>
            </a:endParaRPr>
          </a:p>
        </p:txBody>
      </p:sp>
    </p:spTree>
    <p:extLst>
      <p:ext uri="{BB962C8B-B14F-4D97-AF65-F5344CB8AC3E}">
        <p14:creationId xmlns:p14="http://schemas.microsoft.com/office/powerpoint/2010/main" val="37540013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37373"/>
                </a:solidFill>
              </a:rPr>
              <a:pPr defTabSz="1219170">
                <a:buClr>
                  <a:srgbClr val="000000"/>
                </a:buClr>
              </a:pPr>
              <a:t>‹#›</a:t>
            </a:fld>
            <a:endParaRPr lang="en" kern="0">
              <a:solidFill>
                <a:srgbClr val="737373"/>
              </a:solidFill>
            </a:endParaRPr>
          </a:p>
        </p:txBody>
      </p:sp>
    </p:spTree>
    <p:extLst>
      <p:ext uri="{BB962C8B-B14F-4D97-AF65-F5344CB8AC3E}">
        <p14:creationId xmlns:p14="http://schemas.microsoft.com/office/powerpoint/2010/main" val="2313344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0.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1.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9.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18EE9C-33F4-458B-8D0C-F00028A805C7}" type="datetimeFigureOut">
              <a:rPr lang="en-US" smtClean="0"/>
              <a:t>12/10/2019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F960E-DEC7-4193-AA41-68CD618367C3}" type="slidenum">
              <a:rPr lang="en-US" smtClean="0"/>
              <a:t>‹#›</a:t>
            </a:fld>
            <a:endParaRPr lang="en-US"/>
          </a:p>
        </p:txBody>
      </p:sp>
    </p:spTree>
    <p:extLst>
      <p:ext uri="{BB962C8B-B14F-4D97-AF65-F5344CB8AC3E}">
        <p14:creationId xmlns:p14="http://schemas.microsoft.com/office/powerpoint/2010/main" val="14733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11268061" y="6315968"/>
            <a:ext cx="731600" cy="524800"/>
          </a:xfrm>
          <a:prstGeom prst="rect">
            <a:avLst/>
          </a:prstGeom>
          <a:noFill/>
          <a:ln>
            <a:noFill/>
          </a:ln>
        </p:spPr>
        <p:txBody>
          <a:bodyPr spcFirstLastPara="1" wrap="square" lIns="91425" tIns="91425" rIns="91425" bIns="91425" anchor="ctr" anchorCtr="0">
            <a:noAutofit/>
          </a:bodyPr>
          <a:lstStyle>
            <a:lvl1pPr lvl="0" algn="r">
              <a:buNone/>
              <a:defRPr sz="1200">
                <a:solidFill>
                  <a:schemeClr val="dk2"/>
                </a:solidFill>
                <a:latin typeface="Nunito"/>
                <a:ea typeface="Nunito"/>
                <a:cs typeface="Nunito"/>
                <a:sym typeface="Nunito"/>
              </a:defRPr>
            </a:lvl1pPr>
            <a:lvl2pPr lvl="1" algn="r">
              <a:buNone/>
              <a:defRPr sz="1200">
                <a:solidFill>
                  <a:schemeClr val="dk2"/>
                </a:solidFill>
                <a:latin typeface="Nunito"/>
                <a:ea typeface="Nunito"/>
                <a:cs typeface="Nunito"/>
                <a:sym typeface="Nunito"/>
              </a:defRPr>
            </a:lvl2pPr>
            <a:lvl3pPr lvl="2" algn="r">
              <a:buNone/>
              <a:defRPr sz="1200">
                <a:solidFill>
                  <a:schemeClr val="dk2"/>
                </a:solidFill>
                <a:latin typeface="Nunito"/>
                <a:ea typeface="Nunito"/>
                <a:cs typeface="Nunito"/>
                <a:sym typeface="Nunito"/>
              </a:defRPr>
            </a:lvl3pPr>
            <a:lvl4pPr lvl="3" algn="r">
              <a:buNone/>
              <a:defRPr sz="1200">
                <a:solidFill>
                  <a:schemeClr val="dk2"/>
                </a:solidFill>
                <a:latin typeface="Nunito"/>
                <a:ea typeface="Nunito"/>
                <a:cs typeface="Nunito"/>
                <a:sym typeface="Nunito"/>
              </a:defRPr>
            </a:lvl4pPr>
            <a:lvl5pPr lvl="4" algn="r">
              <a:buNone/>
              <a:defRPr sz="1200">
                <a:solidFill>
                  <a:schemeClr val="dk2"/>
                </a:solidFill>
                <a:latin typeface="Nunito"/>
                <a:ea typeface="Nunito"/>
                <a:cs typeface="Nunito"/>
                <a:sym typeface="Nunito"/>
              </a:defRPr>
            </a:lvl5pPr>
            <a:lvl6pPr lvl="5" algn="r">
              <a:buNone/>
              <a:defRPr sz="1200">
                <a:solidFill>
                  <a:schemeClr val="dk2"/>
                </a:solidFill>
                <a:latin typeface="Nunito"/>
                <a:ea typeface="Nunito"/>
                <a:cs typeface="Nunito"/>
                <a:sym typeface="Nunito"/>
              </a:defRPr>
            </a:lvl6pPr>
            <a:lvl7pPr lvl="6" algn="r">
              <a:buNone/>
              <a:defRPr sz="1200">
                <a:solidFill>
                  <a:schemeClr val="dk2"/>
                </a:solidFill>
                <a:latin typeface="Nunito"/>
                <a:ea typeface="Nunito"/>
                <a:cs typeface="Nunito"/>
                <a:sym typeface="Nunito"/>
              </a:defRPr>
            </a:lvl7pPr>
            <a:lvl8pPr lvl="7" algn="r">
              <a:buNone/>
              <a:defRPr sz="1200">
                <a:solidFill>
                  <a:schemeClr val="dk2"/>
                </a:solidFill>
                <a:latin typeface="Nunito"/>
                <a:ea typeface="Nunito"/>
                <a:cs typeface="Nunito"/>
                <a:sym typeface="Nunito"/>
              </a:defRPr>
            </a:lvl8pPr>
            <a:lvl9pPr lvl="8" algn="r">
              <a:buNone/>
              <a:defRPr sz="1200">
                <a:solidFill>
                  <a:schemeClr val="dk2"/>
                </a:solidFill>
                <a:latin typeface="Nunito"/>
                <a:ea typeface="Nunito"/>
                <a:cs typeface="Nunito"/>
                <a:sym typeface="Nunito"/>
              </a:defRPr>
            </a:lvl9pPr>
          </a:lstStyle>
          <a:p>
            <a:pPr defTabSz="1219170">
              <a:buClr>
                <a:srgbClr val="000000"/>
              </a:buClr>
            </a:pPr>
            <a:fld id="{00000000-1234-1234-1234-123412341234}" type="slidenum">
              <a:rPr lang="en" kern="0" smtClean="0">
                <a:solidFill>
                  <a:srgbClr val="424242"/>
                </a:solidFill>
              </a:rPr>
              <a:pPr defTabSz="1219170">
                <a:buClr>
                  <a:srgbClr val="000000"/>
                </a:buClr>
              </a:pPr>
              <a:t>‹#›</a:t>
            </a:fld>
            <a:endParaRPr lang="en" kern="0">
              <a:solidFill>
                <a:srgbClr val="424242"/>
              </a:solidFill>
            </a:endParaRPr>
          </a:p>
        </p:txBody>
      </p:sp>
    </p:spTree>
    <p:extLst>
      <p:ext uri="{BB962C8B-B14F-4D97-AF65-F5344CB8AC3E}">
        <p14:creationId xmlns:p14="http://schemas.microsoft.com/office/powerpoint/2010/main" val="2145230476"/>
      </p:ext>
    </p:extLst>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661875526"/>
      </p:ext>
    </p:extLst>
  </p:cSld>
  <p:clrMap bg1="lt1" tx1="dk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33B370BD-FF1B-458E-8A7F-FE3E6068BE36}" type="datetimeFigureOut">
              <a:rPr kumimoji="0" lang="en-US" sz="1100"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22AA62A-BEB2-45E7-8A85-1ED8B9059920}"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5075189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27974FA-F594-41BA-8186-67231DC1CF6B}" type="datetimeFigureOut">
              <a:rPr kumimoji="0" lang="en-SG"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10/12/2019</a:t>
            </a:fld>
            <a:endParaRPr kumimoji="0" lang="en-SG"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355635B-F994-4E66-937E-68F55383C5A5}" type="slidenum">
              <a:rPr kumimoji="0" lang="en-SG"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SG"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86878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B838F3F-F759-9146-A3B4-23A7466B3294}"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2845C13-F7C3-A444-81CE-B821EFFC2CA3}"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0966407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46667"/>
            <a:ext cx="11360800" cy="810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15600" y="1639833"/>
            <a:ext cx="11360800" cy="4452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80575" y="6201587"/>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lt1"/>
                </a:solidFill>
                <a:latin typeface="Roboto"/>
                <a:ea typeface="Roboto"/>
                <a:cs typeface="Roboto"/>
                <a:sym typeface="Roboto"/>
              </a:defRPr>
            </a:lvl1pPr>
            <a:lvl2pPr lvl="1" algn="r">
              <a:buNone/>
              <a:defRPr sz="1333">
                <a:solidFill>
                  <a:schemeClr val="lt1"/>
                </a:solidFill>
                <a:latin typeface="Roboto"/>
                <a:ea typeface="Roboto"/>
                <a:cs typeface="Roboto"/>
                <a:sym typeface="Roboto"/>
              </a:defRPr>
            </a:lvl2pPr>
            <a:lvl3pPr lvl="2" algn="r">
              <a:buNone/>
              <a:defRPr sz="1333">
                <a:solidFill>
                  <a:schemeClr val="lt1"/>
                </a:solidFill>
                <a:latin typeface="Roboto"/>
                <a:ea typeface="Roboto"/>
                <a:cs typeface="Roboto"/>
                <a:sym typeface="Roboto"/>
              </a:defRPr>
            </a:lvl3pPr>
            <a:lvl4pPr lvl="3" algn="r">
              <a:buNone/>
              <a:defRPr sz="1333">
                <a:solidFill>
                  <a:schemeClr val="lt1"/>
                </a:solidFill>
                <a:latin typeface="Roboto"/>
                <a:ea typeface="Roboto"/>
                <a:cs typeface="Roboto"/>
                <a:sym typeface="Roboto"/>
              </a:defRPr>
            </a:lvl4pPr>
            <a:lvl5pPr lvl="4" algn="r">
              <a:buNone/>
              <a:defRPr sz="1333">
                <a:solidFill>
                  <a:schemeClr val="lt1"/>
                </a:solidFill>
                <a:latin typeface="Roboto"/>
                <a:ea typeface="Roboto"/>
                <a:cs typeface="Roboto"/>
                <a:sym typeface="Roboto"/>
              </a:defRPr>
            </a:lvl5pPr>
            <a:lvl6pPr lvl="5" algn="r">
              <a:buNone/>
              <a:defRPr sz="1333">
                <a:solidFill>
                  <a:schemeClr val="lt1"/>
                </a:solidFill>
                <a:latin typeface="Roboto"/>
                <a:ea typeface="Roboto"/>
                <a:cs typeface="Roboto"/>
                <a:sym typeface="Roboto"/>
              </a:defRPr>
            </a:lvl6pPr>
            <a:lvl7pPr lvl="6" algn="r">
              <a:buNone/>
              <a:defRPr sz="1333">
                <a:solidFill>
                  <a:schemeClr val="lt1"/>
                </a:solidFill>
                <a:latin typeface="Roboto"/>
                <a:ea typeface="Roboto"/>
                <a:cs typeface="Roboto"/>
                <a:sym typeface="Roboto"/>
              </a:defRPr>
            </a:lvl7pPr>
            <a:lvl8pPr lvl="7" algn="r">
              <a:buNone/>
              <a:defRPr sz="1333">
                <a:solidFill>
                  <a:schemeClr val="lt1"/>
                </a:solidFill>
                <a:latin typeface="Roboto"/>
                <a:ea typeface="Roboto"/>
                <a:cs typeface="Roboto"/>
                <a:sym typeface="Roboto"/>
              </a:defRPr>
            </a:lvl8pPr>
            <a:lvl9pPr lvl="8" algn="r">
              <a:buNone/>
              <a:defRPr sz="1333">
                <a:solidFill>
                  <a:schemeClr val="lt1"/>
                </a:solidFill>
                <a:latin typeface="Roboto"/>
                <a:ea typeface="Roboto"/>
                <a:cs typeface="Roboto"/>
                <a:sym typeface="Roboto"/>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1685973551"/>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B143557D-171F-48CC-81F8-630395806DA0}"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41398B1-D07B-409D-BDBC-62568BBBC8C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489379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46667"/>
            <a:ext cx="11360800" cy="810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15600" y="1639833"/>
            <a:ext cx="11360800" cy="4452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80575" y="6201587"/>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lt1"/>
                </a:solidFill>
                <a:latin typeface="Roboto"/>
                <a:ea typeface="Roboto"/>
                <a:cs typeface="Roboto"/>
                <a:sym typeface="Roboto"/>
              </a:defRPr>
            </a:lvl1pPr>
            <a:lvl2pPr lvl="1" algn="r">
              <a:buNone/>
              <a:defRPr sz="1333">
                <a:solidFill>
                  <a:schemeClr val="lt1"/>
                </a:solidFill>
                <a:latin typeface="Roboto"/>
                <a:ea typeface="Roboto"/>
                <a:cs typeface="Roboto"/>
                <a:sym typeface="Roboto"/>
              </a:defRPr>
            </a:lvl2pPr>
            <a:lvl3pPr lvl="2" algn="r">
              <a:buNone/>
              <a:defRPr sz="1333">
                <a:solidFill>
                  <a:schemeClr val="lt1"/>
                </a:solidFill>
                <a:latin typeface="Roboto"/>
                <a:ea typeface="Roboto"/>
                <a:cs typeface="Roboto"/>
                <a:sym typeface="Roboto"/>
              </a:defRPr>
            </a:lvl3pPr>
            <a:lvl4pPr lvl="3" algn="r">
              <a:buNone/>
              <a:defRPr sz="1333">
                <a:solidFill>
                  <a:schemeClr val="lt1"/>
                </a:solidFill>
                <a:latin typeface="Roboto"/>
                <a:ea typeface="Roboto"/>
                <a:cs typeface="Roboto"/>
                <a:sym typeface="Roboto"/>
              </a:defRPr>
            </a:lvl4pPr>
            <a:lvl5pPr lvl="4" algn="r">
              <a:buNone/>
              <a:defRPr sz="1333">
                <a:solidFill>
                  <a:schemeClr val="lt1"/>
                </a:solidFill>
                <a:latin typeface="Roboto"/>
                <a:ea typeface="Roboto"/>
                <a:cs typeface="Roboto"/>
                <a:sym typeface="Roboto"/>
              </a:defRPr>
            </a:lvl5pPr>
            <a:lvl6pPr lvl="5" algn="r">
              <a:buNone/>
              <a:defRPr sz="1333">
                <a:solidFill>
                  <a:schemeClr val="lt1"/>
                </a:solidFill>
                <a:latin typeface="Roboto"/>
                <a:ea typeface="Roboto"/>
                <a:cs typeface="Roboto"/>
                <a:sym typeface="Roboto"/>
              </a:defRPr>
            </a:lvl6pPr>
            <a:lvl7pPr lvl="6" algn="r">
              <a:buNone/>
              <a:defRPr sz="1333">
                <a:solidFill>
                  <a:schemeClr val="lt1"/>
                </a:solidFill>
                <a:latin typeface="Roboto"/>
                <a:ea typeface="Roboto"/>
                <a:cs typeface="Roboto"/>
                <a:sym typeface="Roboto"/>
              </a:defRPr>
            </a:lvl7pPr>
            <a:lvl8pPr lvl="7" algn="r">
              <a:buNone/>
              <a:defRPr sz="1333">
                <a:solidFill>
                  <a:schemeClr val="lt1"/>
                </a:solidFill>
                <a:latin typeface="Roboto"/>
                <a:ea typeface="Roboto"/>
                <a:cs typeface="Roboto"/>
                <a:sym typeface="Roboto"/>
              </a:defRPr>
            </a:lvl8pPr>
            <a:lvl9pPr lvl="8" algn="r">
              <a:buNone/>
              <a:defRPr sz="1333">
                <a:solidFill>
                  <a:schemeClr val="lt1"/>
                </a:solidFill>
                <a:latin typeface="Roboto"/>
                <a:ea typeface="Roboto"/>
                <a:cs typeface="Roboto"/>
                <a:sym typeface="Roboto"/>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3252013198"/>
      </p:ext>
    </p:extLst>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9200" y="984967"/>
            <a:ext cx="10962800" cy="10236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629200" y="2558767"/>
            <a:ext cx="10962800" cy="36136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lt2"/>
                </a:solidFill>
                <a:latin typeface="Roboto"/>
                <a:ea typeface="Roboto"/>
                <a:cs typeface="Roboto"/>
                <a:sym typeface="Roboto"/>
              </a:defRPr>
            </a:lvl1pPr>
            <a:lvl2pPr lvl="1" algn="r" rtl="0">
              <a:buNone/>
              <a:defRPr sz="1333">
                <a:solidFill>
                  <a:schemeClr val="lt2"/>
                </a:solidFill>
                <a:latin typeface="Roboto"/>
                <a:ea typeface="Roboto"/>
                <a:cs typeface="Roboto"/>
                <a:sym typeface="Roboto"/>
              </a:defRPr>
            </a:lvl2pPr>
            <a:lvl3pPr lvl="2" algn="r" rtl="0">
              <a:buNone/>
              <a:defRPr sz="1333">
                <a:solidFill>
                  <a:schemeClr val="lt2"/>
                </a:solidFill>
                <a:latin typeface="Roboto"/>
                <a:ea typeface="Roboto"/>
                <a:cs typeface="Roboto"/>
                <a:sym typeface="Roboto"/>
              </a:defRPr>
            </a:lvl3pPr>
            <a:lvl4pPr lvl="3" algn="r" rtl="0">
              <a:buNone/>
              <a:defRPr sz="1333">
                <a:solidFill>
                  <a:schemeClr val="lt2"/>
                </a:solidFill>
                <a:latin typeface="Roboto"/>
                <a:ea typeface="Roboto"/>
                <a:cs typeface="Roboto"/>
                <a:sym typeface="Roboto"/>
              </a:defRPr>
            </a:lvl4pPr>
            <a:lvl5pPr lvl="4" algn="r" rtl="0">
              <a:buNone/>
              <a:defRPr sz="1333">
                <a:solidFill>
                  <a:schemeClr val="lt2"/>
                </a:solidFill>
                <a:latin typeface="Roboto"/>
                <a:ea typeface="Roboto"/>
                <a:cs typeface="Roboto"/>
                <a:sym typeface="Roboto"/>
              </a:defRPr>
            </a:lvl5pPr>
            <a:lvl6pPr lvl="5" algn="r" rtl="0">
              <a:buNone/>
              <a:defRPr sz="1333">
                <a:solidFill>
                  <a:schemeClr val="lt2"/>
                </a:solidFill>
                <a:latin typeface="Roboto"/>
                <a:ea typeface="Roboto"/>
                <a:cs typeface="Roboto"/>
                <a:sym typeface="Roboto"/>
              </a:defRPr>
            </a:lvl6pPr>
            <a:lvl7pPr lvl="6" algn="r" rtl="0">
              <a:buNone/>
              <a:defRPr sz="1333">
                <a:solidFill>
                  <a:schemeClr val="lt2"/>
                </a:solidFill>
                <a:latin typeface="Roboto"/>
                <a:ea typeface="Roboto"/>
                <a:cs typeface="Roboto"/>
                <a:sym typeface="Roboto"/>
              </a:defRPr>
            </a:lvl7pPr>
            <a:lvl8pPr lvl="7" algn="r" rtl="0">
              <a:buNone/>
              <a:defRPr sz="1333">
                <a:solidFill>
                  <a:schemeClr val="lt2"/>
                </a:solidFill>
                <a:latin typeface="Roboto"/>
                <a:ea typeface="Roboto"/>
                <a:cs typeface="Roboto"/>
                <a:sym typeface="Roboto"/>
              </a:defRPr>
            </a:lvl8pPr>
            <a:lvl9pPr lvl="8" algn="r" rtl="0">
              <a:buNone/>
              <a:defRPr sz="1333">
                <a:solidFill>
                  <a:schemeClr val="lt2"/>
                </a:solidFill>
                <a:latin typeface="Roboto"/>
                <a:ea typeface="Roboto"/>
                <a:cs typeface="Roboto"/>
                <a:sym typeface="Roboto"/>
              </a:defRPr>
            </a:lvl9pPr>
          </a:lstStyle>
          <a:p>
            <a:pPr defTabSz="1219170">
              <a:buClr>
                <a:srgbClr val="000000"/>
              </a:buClr>
            </a:pPr>
            <a:fld id="{00000000-1234-1234-1234-123412341234}" type="slidenum">
              <a:rPr lang="en" kern="0" smtClean="0">
                <a:solidFill>
                  <a:srgbClr val="737373"/>
                </a:solidFill>
              </a:rPr>
              <a:pPr defTabSz="1219170">
                <a:buClr>
                  <a:srgbClr val="000000"/>
                </a:buClr>
              </a:pPr>
              <a:t>‹#›</a:t>
            </a:fld>
            <a:endParaRPr lang="en" kern="0">
              <a:solidFill>
                <a:srgbClr val="737373"/>
              </a:solidFill>
            </a:endParaRPr>
          </a:p>
        </p:txBody>
      </p:sp>
    </p:spTree>
    <p:extLst>
      <p:ext uri="{BB962C8B-B14F-4D97-AF65-F5344CB8AC3E}">
        <p14:creationId xmlns:p14="http://schemas.microsoft.com/office/powerpoint/2010/main" val="1601460128"/>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6E2F8E4-FBF9-4094-AB4A-C182F27C3A5C}" type="datetimeFigureOut">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12/10/2019</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6DC565E-97D1-4AB6-8F5B-34B524ED69E3}" type="slidenum">
              <a:rPr kumimoji="0" lang="en-US" sz="1200" b="0" i="0" u="none" strike="noStrike" kern="1200" cap="none" spc="0" normalizeH="0" baseline="0" noProof="0" smtClean="0">
                <a:ln>
                  <a:noFill/>
                </a:ln>
                <a:solidFill>
                  <a:srgbClr val="191B0E"/>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91B0E"/>
              </a:solidFill>
              <a:effectLst/>
              <a:uLnTx/>
              <a:uFillTx/>
              <a:latin typeface="Franklin Gothic Book" panose="020B0503020102020204"/>
              <a:ea typeface="+mn-ea"/>
              <a:cs typeface="+mn-cs"/>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4060679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png"/><Relationship Id="rId2" Type="http://schemas.openxmlformats.org/officeDocument/2006/relationships/diagramData" Target="../diagrams/data2.xml"/><Relationship Id="rId1" Type="http://schemas.openxmlformats.org/officeDocument/2006/relationships/slideLayout" Target="../slideLayouts/slideLayout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hyperlink" Target="https://facts.usps.com/table-facts/" TargetMode="External"/><Relationship Id="rId2" Type="http://schemas.openxmlformats.org/officeDocument/2006/relationships/notesSlide" Target="../notesSlides/notesSlide3.xml"/><Relationship Id="rId1" Type="http://schemas.openxmlformats.org/officeDocument/2006/relationships/slideLayout" Target="../slideLayouts/slideLayout58.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8.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hyperlink" Target="https://pds-atmospheres.nmsu.edu/PDS/data/vl_1001/" TargetMode="External"/><Relationship Id="rId2" Type="http://schemas.openxmlformats.org/officeDocument/2006/relationships/hyperlink" Target="https://nssdc.gsfc.nasa.gov/nmc/dataset/display.action?id=PSPA-00526" TargetMode="External"/><Relationship Id="rId1" Type="http://schemas.openxmlformats.org/officeDocument/2006/relationships/slideLayout" Target="../slideLayouts/slideLayout68.xml"/><Relationship Id="rId5" Type="http://schemas.openxmlformats.org/officeDocument/2006/relationships/hyperlink" Target="https://ntrs.nasa.gov/archive/nasa/casi.ntrs.nasa.gov/19890018252.pdf" TargetMode="External"/><Relationship Id="rId4" Type="http://schemas.openxmlformats.org/officeDocument/2006/relationships/hyperlink" Target="https://pds-geosciences.wustl.edu/missions/mgs/megdr.html"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8.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80.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80.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80.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95.xml"/><Relationship Id="rId4" Type="http://schemas.openxmlformats.org/officeDocument/2006/relationships/hyperlink" Target="https://www.slideshare.net/ShuvomGhose/how-to-3d-print-right-now"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4.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90.xml"/><Relationship Id="rId5" Type="http://schemas.openxmlformats.org/officeDocument/2006/relationships/image" Target="../media/image35.pn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1.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0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3.xml"/></Relationships>
</file>

<file path=ppt/slides/_rels/slide52.xml.rels><?xml version="1.0" encoding="UTF-8" standalone="yes"?>
<Relationships xmlns="http://schemas.openxmlformats.org/package/2006/relationships"><Relationship Id="rId3" Type="http://schemas.openxmlformats.org/officeDocument/2006/relationships/hyperlink" Target="http://www.usa.com/rank/iowa-state--population-density--county-rank.htm" TargetMode="External"/><Relationship Id="rId2" Type="http://schemas.openxmlformats.org/officeDocument/2006/relationships/notesSlide" Target="../notesSlides/notesSlide25.xml"/><Relationship Id="rId1" Type="http://schemas.openxmlformats.org/officeDocument/2006/relationships/slideLayout" Target="../slideLayouts/slideLayout113.xml"/><Relationship Id="rId5" Type="http://schemas.openxmlformats.org/officeDocument/2006/relationships/image" Target="../media/image38.png"/><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hyperlink" Target="http://www.usa.com/rank/iowa-state--population-density--county-rank.htm" TargetMode="External"/><Relationship Id="rId2" Type="http://schemas.openxmlformats.org/officeDocument/2006/relationships/notesSlide" Target="../notesSlides/notesSlide26.xml"/><Relationship Id="rId1" Type="http://schemas.openxmlformats.org/officeDocument/2006/relationships/slideLayout" Target="../slideLayouts/slideLayout113.xml"/><Relationship Id="rId5" Type="http://schemas.openxmlformats.org/officeDocument/2006/relationships/hyperlink" Target="https://mesonet.agron.iastate.edu/ASOS/reports/mon_prec.php?year=2009" TargetMode="External"/><Relationship Id="rId4" Type="http://schemas.openxmlformats.org/officeDocument/2006/relationships/hyperlink" Target="https://www.extension.iastate.edu/agdm/crops/pdf/a1-12.pdf"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3.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3.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122.xml"/><Relationship Id="rId4" Type="http://schemas.openxmlformats.org/officeDocument/2006/relationships/image" Target="../media/image41.png"/></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2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24.xml"/><Relationship Id="rId5" Type="http://schemas.openxmlformats.org/officeDocument/2006/relationships/image" Target="../media/image45.png"/><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4.xml"/><Relationship Id="rId1" Type="http://schemas.openxmlformats.org/officeDocument/2006/relationships/slideLayout" Target="../slideLayouts/slideLayout124.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24.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2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4.xml"/></Relationships>
</file>

<file path=ppt/slides/_rels/slide65.xml.rels><?xml version="1.0" encoding="UTF-8" standalone="yes"?>
<Relationships xmlns="http://schemas.openxmlformats.org/package/2006/relationships"><Relationship Id="rId8" Type="http://schemas.openxmlformats.org/officeDocument/2006/relationships/hyperlink" Target="https://cleangridalliance.org/our-work/projects?gclid=Cj0KCQjw6eTtBRDdARIsANZWjYYVkxnkgrJGPwK8QwTdEHhRjOBobryiDCmTh6xwhlwiV5YNyaEsyA4aAkv-EALw_wcB" TargetMode="External"/><Relationship Id="rId3" Type="http://schemas.openxmlformats.org/officeDocument/2006/relationships/hyperlink" Target="http://www.windpowerengineering.com/midamerican-energy-announces-two-new-iowa-wind-farms-as-part-of-wind-xi-project/" TargetMode="External"/><Relationship Id="rId7" Type="http://schemas.openxmlformats.org/officeDocument/2006/relationships/hyperlink" Target="http://www.studentenergy.org/topics/renewable-energy" TargetMode="External"/><Relationship Id="rId2" Type="http://schemas.openxmlformats.org/officeDocument/2006/relationships/notesSlide" Target="../notesSlides/notesSlide38.xml"/><Relationship Id="rId1" Type="http://schemas.openxmlformats.org/officeDocument/2006/relationships/slideLayout" Target="../slideLayouts/slideLayout124.xml"/><Relationship Id="rId6" Type="http://schemas.openxmlformats.org/officeDocument/2006/relationships/hyperlink" Target="https://www.iaenvironment.org/webres/File/News%20&amp;%20Resources/Publications/Executive-Summary-Iowa-Wind-Potential.pdf" TargetMode="External"/><Relationship Id="rId5" Type="http://schemas.openxmlformats.org/officeDocument/2006/relationships/hyperlink" Target="https://www.iaenvironment.org/webres/File/Iowa%20Wind%20Energy%20Fact%20Sheet.pdf" TargetMode="External"/><Relationship Id="rId4" Type="http://schemas.openxmlformats.org/officeDocument/2006/relationships/hyperlink" Target="https://www.legis.iowa.gov/docs/publications/IET/615751.pdf" TargetMode="External"/><Relationship Id="rId9" Type="http://schemas.openxmlformats.org/officeDocument/2006/relationships/hyperlink" Target="https://www.mathworks.com/matlabcentral/answers/402858-how-to-plot-latitude-and-longitude-data-on-map"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FALL 2019 DEMO DAY!</a:t>
            </a:r>
            <a:endParaRPr lang="en-US" b="1" dirty="0"/>
          </a:p>
        </p:txBody>
      </p:sp>
      <p:sp>
        <p:nvSpPr>
          <p:cNvPr id="3" name="Subtitle 2"/>
          <p:cNvSpPr>
            <a:spLocks noGrp="1"/>
          </p:cNvSpPr>
          <p:nvPr>
            <p:ph type="subTitle" idx="1"/>
          </p:nvPr>
        </p:nvSpPr>
        <p:spPr/>
        <p:txBody>
          <a:bodyPr/>
          <a:lstStyle/>
          <a:p>
            <a:r>
              <a:rPr lang="en-US" dirty="0" smtClean="0"/>
              <a:t>Term Project Demonstrations</a:t>
            </a:r>
          </a:p>
          <a:p>
            <a:r>
              <a:rPr lang="en-US" dirty="0" smtClean="0"/>
              <a:t>12.10.2019</a:t>
            </a:r>
            <a:endParaRPr lang="en-US" dirty="0"/>
          </a:p>
        </p:txBody>
      </p:sp>
    </p:spTree>
    <p:extLst>
      <p:ext uri="{BB962C8B-B14F-4D97-AF65-F5344CB8AC3E}">
        <p14:creationId xmlns:p14="http://schemas.microsoft.com/office/powerpoint/2010/main" val="1976360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FE9996-7EAC-4679-B37D-C1045F42F9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761DF1FE-5CC8-43D2-A76C-93C76EEDE1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E161BEBD-A23C-409E-ABC7-73F9EDC02F2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EE0BDE9-D912-40CB-87F5-5A3D9E596D3D}"/>
              </a:ext>
            </a:extLst>
          </p:cNvPr>
          <p:cNvSpPr txBox="1">
            <a:spLocks/>
          </p:cNvSpPr>
          <p:nvPr/>
        </p:nvSpPr>
        <p:spPr>
          <a:xfrm>
            <a:off x="492370" y="605896"/>
            <a:ext cx="3084844" cy="5646208"/>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600"/>
              </a:spcAft>
              <a:buClrTx/>
              <a:buSzTx/>
              <a:buFontTx/>
              <a:buNone/>
              <a:tabLst/>
              <a:defRPr/>
            </a:pPr>
            <a:r>
              <a:rPr kumimoji="0" lang="en-US" sz="3600" b="0" i="0" u="none" strike="noStrike" kern="1200" cap="none" spc="-50" normalizeH="0" baseline="0" noProof="0" dirty="0">
                <a:ln>
                  <a:noFill/>
                </a:ln>
                <a:solidFill>
                  <a:srgbClr val="FFFFFF"/>
                </a:solidFill>
                <a:effectLst/>
                <a:uLnTx/>
                <a:uFillTx/>
                <a:latin typeface="Calibri Light" panose="020F0302020204030204"/>
                <a:ea typeface="+mj-ea"/>
                <a:cs typeface="+mj-cs"/>
              </a:rPr>
              <a:t>THE PROBLEM</a:t>
            </a:r>
          </a:p>
        </p:txBody>
      </p:sp>
      <p:sp>
        <p:nvSpPr>
          <p:cNvPr id="18" name="Rectangle 17">
            <a:extLst>
              <a:ext uri="{FF2B5EF4-FFF2-40B4-BE49-F238E27FC236}">
                <a16:creationId xmlns:a16="http://schemas.microsoft.com/office/drawing/2014/main" id="{054B3F04-9EAC-45C0-B3CE-0387EEA10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6FA9A805-E9E1-4BAB-850F-B85D30F60565}"/>
              </a:ext>
            </a:extLst>
          </p:cNvPr>
          <p:cNvSpPr txBox="1">
            <a:spLocks/>
          </p:cNvSpPr>
          <p:nvPr/>
        </p:nvSpPr>
        <p:spPr>
          <a:xfrm>
            <a:off x="4742016" y="605896"/>
            <a:ext cx="6413663" cy="5646208"/>
          </a:xfrm>
          <a:prstGeom prst="rect">
            <a:avLst/>
          </a:prstGeom>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Char char=" "/>
              <a:tabLst/>
              <a:defRPr/>
            </a:pPr>
            <a:r>
              <a:rPr kumimoji="0" lang="en-US" sz="25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Haven’t you ever wondered where the optimal place to put a solar panel field in Iowa is?</a:t>
            </a: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Char char=" "/>
              <a:tabLst/>
              <a:defRPr/>
            </a:pPr>
            <a:r>
              <a:rPr kumimoji="0" lang="en-US" sz="25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So have we! But why is it important?</a:t>
            </a: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Char char=" "/>
              <a:tabLst/>
              <a:defRPr/>
            </a:pPr>
            <a:r>
              <a:rPr kumimoji="0" lang="en-US" sz="25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The international push to find cleaner and better energy sources!</a:t>
            </a: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Char char=" "/>
              <a:tabLst/>
              <a:defRPr/>
            </a:pPr>
            <a:r>
              <a:rPr kumimoji="0" lang="en-US" sz="25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This is a worldwide issue!</a:t>
            </a: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Char char=" "/>
              <a:tabLst/>
              <a:defRPr/>
            </a:pPr>
            <a:r>
              <a:rPr kumimoji="0" lang="en-US" sz="25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So many variables to account for…</a:t>
            </a: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Char char=" "/>
              <a:tabLst/>
              <a:defRPr/>
            </a:pPr>
            <a:r>
              <a:rPr kumimoji="0" lang="en-US" sz="25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Don’t you want to be a part of the future?</a:t>
            </a: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Char char=" "/>
              <a:tabLst/>
              <a:defRPr/>
            </a:pPr>
            <a:endParaRPr kumimoji="0" lang="en-US"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977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6D16D1E-4205-49F5-BD2A-DA769947C1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12FD100-C039-4E03-B5E4-2EDFA7290A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4418FCD2-8448-4A81-8EB4-72250F7827B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B5993E2-C02B-4335-ABA5-D8EC465551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0B801A2-5622-4BE8-9AD2-C337A2CD00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82E2100-415F-494F-B5B2-3833C5D5367B}"/>
              </a:ext>
            </a:extLst>
          </p:cNvPr>
          <p:cNvSpPr txBox="1">
            <a:spLocks/>
          </p:cNvSpPr>
          <p:nvPr/>
        </p:nvSpPr>
        <p:spPr>
          <a:xfrm>
            <a:off x="492370" y="516835"/>
            <a:ext cx="3084844" cy="577284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600"/>
              </a:spcAft>
              <a:buClrTx/>
              <a:buSzTx/>
              <a:buFontTx/>
              <a:buNone/>
              <a:tabLst/>
              <a:defRPr/>
            </a:pPr>
            <a:r>
              <a:rPr kumimoji="0" lang="en-US" sz="3600" b="0" i="0" u="none" strike="noStrike" kern="1200" cap="none" spc="-50" normalizeH="0" baseline="0" noProof="0" dirty="0">
                <a:ln>
                  <a:noFill/>
                </a:ln>
                <a:solidFill>
                  <a:srgbClr val="FFFFFF"/>
                </a:solidFill>
                <a:effectLst/>
                <a:uLnTx/>
                <a:uFillTx/>
                <a:latin typeface="Calibri Light" panose="020F0302020204030204"/>
                <a:ea typeface="+mj-ea"/>
                <a:cs typeface="+mj-cs"/>
              </a:rPr>
              <a:t>DESCRIPTION OF ALGORITHM</a:t>
            </a:r>
          </a:p>
        </p:txBody>
      </p:sp>
      <p:sp>
        <p:nvSpPr>
          <p:cNvPr id="20" name="Rectangle 19">
            <a:extLst>
              <a:ext uri="{FF2B5EF4-FFF2-40B4-BE49-F238E27FC236}">
                <a16:creationId xmlns:a16="http://schemas.microsoft.com/office/drawing/2014/main" id="{B7AF614F-5BC3-4086-99F5-B87C5847A0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F1B0ECB2-9BF7-4844-8FC4-DFAA6FAE7867}"/>
              </a:ext>
            </a:extLst>
          </p:cNvPr>
          <p:cNvGraphicFramePr/>
          <p:nvPr>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9023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6D16D1E-4205-49F5-BD2A-DA769947C1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012FD100-C039-4E03-B5E4-2EDFA7290A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4" name="Straight Connector 23">
            <a:extLst>
              <a:ext uri="{FF2B5EF4-FFF2-40B4-BE49-F238E27FC236}">
                <a16:creationId xmlns:a16="http://schemas.microsoft.com/office/drawing/2014/main" id="{4418FCD2-8448-4A81-8EB4-72250F7827B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A6B16355-27FB-445B-B646-02AB736374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4D7D29-17C0-493E-BD61-2649AF728124}"/>
              </a:ext>
            </a:extLst>
          </p:cNvPr>
          <p:cNvSpPr txBox="1">
            <a:spLocks/>
          </p:cNvSpPr>
          <p:nvPr/>
        </p:nvSpPr>
        <p:spPr>
          <a:xfrm>
            <a:off x="7235413" y="641446"/>
            <a:ext cx="3792813" cy="153780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600"/>
              </a:spcAft>
              <a:buClrTx/>
              <a:buSzTx/>
              <a:buFontTx/>
              <a:buNone/>
              <a:tabLst/>
              <a:defRPr/>
            </a:pPr>
            <a:r>
              <a:rPr kumimoji="0" lang="en-US" sz="3600" b="0" i="0" u="none" strike="noStrike" kern="1200" cap="none" spc="-50" normalizeH="0" baseline="0" noProof="0" dirty="0">
                <a:ln>
                  <a:noFill/>
                </a:ln>
                <a:solidFill>
                  <a:srgbClr val="000000">
                    <a:lumMod val="75000"/>
                    <a:lumOff val="25000"/>
                  </a:srgbClr>
                </a:solidFill>
                <a:effectLst/>
                <a:uLnTx/>
                <a:uFillTx/>
                <a:latin typeface="Calibri Light" panose="020F0302020204030204"/>
                <a:ea typeface="+mj-ea"/>
                <a:cs typeface="+mj-cs"/>
              </a:rPr>
              <a:t>MATLAB DEMO</a:t>
            </a:r>
          </a:p>
        </p:txBody>
      </p:sp>
      <p:cxnSp>
        <p:nvCxnSpPr>
          <p:cNvPr id="33" name="Straight Connector 27">
            <a:extLst>
              <a:ext uri="{FF2B5EF4-FFF2-40B4-BE49-F238E27FC236}">
                <a16:creationId xmlns:a16="http://schemas.microsoft.com/office/drawing/2014/main" id="{06DA680F-F6AC-453E-A8BF-C5BDED2851D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4" name="Rectangle 29">
            <a:extLst>
              <a:ext uri="{FF2B5EF4-FFF2-40B4-BE49-F238E27FC236}">
                <a16:creationId xmlns:a16="http://schemas.microsoft.com/office/drawing/2014/main" id="{6B3BF2E5-C3AB-441F-A430-491119C56D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DD07C90B-B81A-473B-8919-CA924E61FF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5" name="Text Placeholder 3">
            <a:extLst>
              <a:ext uri="{FF2B5EF4-FFF2-40B4-BE49-F238E27FC236}">
                <a16:creationId xmlns:a16="http://schemas.microsoft.com/office/drawing/2014/main" id="{08AF8C8D-371E-4B24-949C-0DA479D955DC}"/>
              </a:ext>
            </a:extLst>
          </p:cNvPr>
          <p:cNvGraphicFramePr/>
          <p:nvPr>
            <p:extLst/>
          </p:nvPr>
        </p:nvGraphicFramePr>
        <p:xfrm>
          <a:off x="66762" y="641446"/>
          <a:ext cx="6910387"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1BD14CA5-5D85-472E-BEFD-6CB45A138418}"/>
              </a:ext>
            </a:extLst>
          </p:cNvPr>
          <p:cNvPicPr>
            <a:picLocks noChangeAspect="1"/>
          </p:cNvPicPr>
          <p:nvPr/>
        </p:nvPicPr>
        <p:blipFill rotWithShape="1">
          <a:blip r:embed="rId7"/>
          <a:srcRect l="8036" t="12834" r="9688" b="2857"/>
          <a:stretch/>
        </p:blipFill>
        <p:spPr>
          <a:xfrm>
            <a:off x="7235413" y="1797643"/>
            <a:ext cx="4698324" cy="3049150"/>
          </a:xfrm>
          <a:prstGeom prst="rect">
            <a:avLst/>
          </a:prstGeom>
        </p:spPr>
      </p:pic>
    </p:spTree>
    <p:extLst>
      <p:ext uri="{BB962C8B-B14F-4D97-AF65-F5344CB8AC3E}">
        <p14:creationId xmlns:p14="http://schemas.microsoft.com/office/powerpoint/2010/main" val="3666322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FE9996-7EAC-4679-B37D-C1045F42F9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761DF1FE-5CC8-43D2-A76C-93C76EEDE1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E161BEBD-A23C-409E-ABC7-73F9EDC02F2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5230A27-1553-42F8-99D7-829868E137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772232D-B4D6-429F-B3D1-2D9891B85E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214213-BCD0-4CE7-9EFB-4588B13AB83C}"/>
              </a:ext>
            </a:extLst>
          </p:cNvPr>
          <p:cNvSpPr txBox="1">
            <a:spLocks/>
          </p:cNvSpPr>
          <p:nvPr/>
        </p:nvSpPr>
        <p:spPr>
          <a:xfrm>
            <a:off x="427840" y="963997"/>
            <a:ext cx="3903890" cy="4938361"/>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r" defTabSz="914400" rtl="0" eaLnBrk="1" fontAlgn="auto" latinLnBrk="0" hangingPunct="1">
              <a:lnSpc>
                <a:spcPct val="85000"/>
              </a:lnSpc>
              <a:spcBef>
                <a:spcPct val="0"/>
              </a:spcBef>
              <a:spcAft>
                <a:spcPts val="600"/>
              </a:spcAft>
              <a:buClrTx/>
              <a:buSzTx/>
              <a:buFontTx/>
              <a:buNone/>
              <a:tabLst/>
              <a:defRPr/>
            </a:pPr>
            <a:r>
              <a:rPr kumimoji="0" lang="en-US" sz="3600" b="0" i="0" u="none" strike="noStrike" kern="1200" cap="none" spc="-50" normalizeH="0" baseline="0" noProof="0" dirty="0">
                <a:ln>
                  <a:noFill/>
                </a:ln>
                <a:solidFill>
                  <a:srgbClr val="000000">
                    <a:lumMod val="75000"/>
                    <a:lumOff val="25000"/>
                  </a:srgbClr>
                </a:solidFill>
                <a:effectLst/>
                <a:uLnTx/>
                <a:uFillTx/>
                <a:latin typeface="Calibri Light" panose="020F0302020204030204"/>
                <a:ea typeface="+mj-ea"/>
                <a:cs typeface="+mj-cs"/>
              </a:rPr>
              <a:t>IMPROVEMENTS FOR NEXT TIME</a:t>
            </a:r>
          </a:p>
        </p:txBody>
      </p:sp>
      <p:cxnSp>
        <p:nvCxnSpPr>
          <p:cNvPr id="18" name="Straight Connector 17">
            <a:extLst>
              <a:ext uri="{FF2B5EF4-FFF2-40B4-BE49-F238E27FC236}">
                <a16:creationId xmlns:a16="http://schemas.microsoft.com/office/drawing/2014/main" id="{02CC3441-26B3-4381-B3DF-8AE3C288BC0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E2EF51A5-F5C1-4182-8764-EB5990822A45}"/>
              </a:ext>
            </a:extLst>
          </p:cNvPr>
          <p:cNvSpPr txBox="1">
            <a:spLocks/>
          </p:cNvSpPr>
          <p:nvPr/>
        </p:nvSpPr>
        <p:spPr>
          <a:xfrm>
            <a:off x="5134882" y="963507"/>
            <a:ext cx="6135097" cy="4938851"/>
          </a:xfrm>
          <a:prstGeom prst="rect">
            <a:avLst/>
          </a:prstGeom>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marR="0" lvl="0" indent="-34290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Char char="•"/>
              <a:tabLst/>
              <a:defRPr/>
            </a:pPr>
            <a:r>
              <a:rPr kumimoji="0" lang="en-US" sz="25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Input the border points for counties to make a more seamless graph</a:t>
            </a:r>
          </a:p>
          <a:p>
            <a:pPr marL="342900" marR="0" lvl="0" indent="-34290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Char char="•"/>
              <a:tabLst/>
              <a:defRPr/>
            </a:pPr>
            <a:r>
              <a:rPr kumimoji="0" lang="en-US" sz="25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Choose more/different variables to account for</a:t>
            </a:r>
          </a:p>
          <a:p>
            <a:pPr marL="342900" marR="0" lvl="0" indent="-34290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Char char="•"/>
              <a:tabLst/>
              <a:defRPr/>
            </a:pPr>
            <a:r>
              <a:rPr kumimoji="0" lang="en-US" sz="25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Find a better way to graph (</a:t>
            </a:r>
            <a:r>
              <a:rPr kumimoji="0" lang="en-US" sz="25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meshgrid</a:t>
            </a:r>
            <a:r>
              <a:rPr kumimoji="0" lang="en-US" sz="25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 surface plot, contour, </a:t>
            </a:r>
            <a:r>
              <a:rPr kumimoji="0" lang="en-US" sz="25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etc</a:t>
            </a:r>
            <a:r>
              <a:rPr kumimoji="0" lang="en-US" sz="25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a:t>
            </a:r>
          </a:p>
          <a:p>
            <a:pPr marL="342900" marR="0" lvl="0" indent="-34290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Char char="•"/>
              <a:tabLst/>
              <a:defRPr/>
            </a:pPr>
            <a:r>
              <a:rPr kumimoji="0" lang="en-US" sz="25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Expand process to a different/larger area</a:t>
            </a:r>
          </a:p>
        </p:txBody>
      </p:sp>
    </p:spTree>
    <p:extLst>
      <p:ext uri="{BB962C8B-B14F-4D97-AF65-F5344CB8AC3E}">
        <p14:creationId xmlns:p14="http://schemas.microsoft.com/office/powerpoint/2010/main" val="1953920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BB4E9-1DA3-EE45-A42F-0ED356103F45}"/>
              </a:ext>
            </a:extLst>
          </p:cNvPr>
          <p:cNvSpPr>
            <a:spLocks noGrp="1"/>
          </p:cNvSpPr>
          <p:nvPr>
            <p:ph type="ctrTitle"/>
          </p:nvPr>
        </p:nvSpPr>
        <p:spPr>
          <a:xfrm>
            <a:off x="1507067" y="685799"/>
            <a:ext cx="7766936" cy="1646302"/>
          </a:xfrm>
        </p:spPr>
        <p:txBody>
          <a:bodyPr/>
          <a:lstStyle/>
          <a:p>
            <a:pPr algn="ctr"/>
            <a:r>
              <a:rPr lang="en-US" sz="8800" dirty="0" smtClean="0"/>
              <a:t>[3] SPAM</a:t>
            </a:r>
            <a:endParaRPr lang="en-US" sz="8800" dirty="0"/>
          </a:p>
        </p:txBody>
      </p:sp>
      <p:sp>
        <p:nvSpPr>
          <p:cNvPr id="3" name="Subtitle 2">
            <a:extLst>
              <a:ext uri="{FF2B5EF4-FFF2-40B4-BE49-F238E27FC236}">
                <a16:creationId xmlns:a16="http://schemas.microsoft.com/office/drawing/2014/main" id="{BB4E02F1-9F97-B24C-96D7-4DD456F18A07}"/>
              </a:ext>
            </a:extLst>
          </p:cNvPr>
          <p:cNvSpPr>
            <a:spLocks noGrp="1"/>
          </p:cNvSpPr>
          <p:nvPr>
            <p:ph type="subTitle" idx="1"/>
          </p:nvPr>
        </p:nvSpPr>
        <p:spPr>
          <a:xfrm>
            <a:off x="1507067" y="2332101"/>
            <a:ext cx="7766936" cy="3374432"/>
          </a:xfrm>
        </p:spPr>
        <p:txBody>
          <a:bodyPr>
            <a:normAutofit/>
          </a:bodyPr>
          <a:lstStyle/>
          <a:p>
            <a:pPr algn="ctr"/>
            <a:r>
              <a:rPr lang="en-US" sz="2400" dirty="0">
                <a:latin typeface="Times New Roman"/>
                <a:cs typeface="Times New Roman"/>
              </a:rPr>
              <a:t>Data Collectors:</a:t>
            </a:r>
            <a:endParaRPr lang="en-US" sz="2400" dirty="0">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a:cs typeface="Times New Roman"/>
              </a:rPr>
              <a:t>Sean Gallagher and Ben Habel</a:t>
            </a: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latin typeface="Times New Roman"/>
                <a:cs typeface="Times New Roman"/>
              </a:rPr>
              <a:t>Code Creators:</a:t>
            </a:r>
          </a:p>
          <a:p>
            <a:pPr algn="ctr"/>
            <a:r>
              <a:rPr lang="en-US" sz="2400" dirty="0">
                <a:solidFill>
                  <a:schemeClr val="tx1"/>
                </a:solidFill>
                <a:latin typeface="Times New Roman"/>
                <a:cs typeface="Times New Roman"/>
              </a:rPr>
              <a:t>Anders Glad and Graham Owen</a:t>
            </a:r>
          </a:p>
          <a:p>
            <a:pPr algn="ctr"/>
            <a:r>
              <a:rPr lang="en-US" sz="2400" dirty="0">
                <a:latin typeface="Times New Roman"/>
                <a:cs typeface="Times New Roman"/>
              </a:rPr>
              <a:t>PowerPoint Creator:</a:t>
            </a:r>
          </a:p>
          <a:p>
            <a:pPr algn="ctr"/>
            <a:r>
              <a:rPr lang="en-US" sz="2400" dirty="0">
                <a:solidFill>
                  <a:schemeClr val="tx1"/>
                </a:solidFill>
                <a:latin typeface="Times New Roman"/>
                <a:cs typeface="Times New Roman"/>
              </a:rPr>
              <a:t>Karl </a:t>
            </a:r>
            <a:r>
              <a:rPr lang="en-US" sz="2400" dirty="0" err="1">
                <a:solidFill>
                  <a:schemeClr val="tx1"/>
                </a:solidFill>
                <a:latin typeface="Times New Roman"/>
                <a:cs typeface="Times New Roman"/>
              </a:rPr>
              <a:t>Kaale</a:t>
            </a:r>
            <a:endParaRPr lang="en-US" sz="2400" dirty="0">
              <a:solidFill>
                <a:schemeClr val="tx1"/>
              </a:solidFill>
              <a:latin typeface="Times New Roman"/>
              <a:cs typeface="Times New Roman"/>
            </a:endParaRPr>
          </a:p>
        </p:txBody>
      </p:sp>
    </p:spTree>
    <p:extLst>
      <p:ext uri="{BB962C8B-B14F-4D97-AF65-F5344CB8AC3E}">
        <p14:creationId xmlns:p14="http://schemas.microsoft.com/office/powerpoint/2010/main" val="3835449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132B382E-CA16-484C-811E-141FFB9D4BF2}"/>
              </a:ext>
            </a:extLst>
          </p:cNvPr>
          <p:cNvSpPr>
            <a:spLocks noGrp="1"/>
          </p:cNvSpPr>
          <p:nvPr>
            <p:ph type="title"/>
          </p:nvPr>
        </p:nvSpPr>
        <p:spPr>
          <a:xfrm>
            <a:off x="1333502" y="609600"/>
            <a:ext cx="8596668" cy="1320800"/>
          </a:xfrm>
        </p:spPr>
        <p:txBody>
          <a:bodyPr>
            <a:normAutofit/>
          </a:bodyPr>
          <a:lstStyle/>
          <a:p>
            <a:r>
              <a:rPr lang="en-US" dirty="0"/>
              <a:t>Motivation</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5F711E68-2168-4645-BD7F-BE2DCE1AC204}"/>
              </a:ext>
            </a:extLst>
          </p:cNvPr>
          <p:cNvSpPr>
            <a:spLocks noGrp="1"/>
          </p:cNvSpPr>
          <p:nvPr>
            <p:ph idx="1"/>
          </p:nvPr>
        </p:nvSpPr>
        <p:spPr>
          <a:xfrm>
            <a:off x="1333502" y="2160589"/>
            <a:ext cx="8596668" cy="3880773"/>
          </a:xfrm>
        </p:spPr>
        <p:txBody>
          <a:bodyPr vert="horz" lIns="91440" tIns="45720" rIns="91440" bIns="45720" rtlCol="0" anchor="t">
            <a:normAutofit/>
          </a:bodyPr>
          <a:lstStyle/>
          <a:p>
            <a:r>
              <a:rPr lang="en-US">
                <a:latin typeface="Times New Roman"/>
                <a:cs typeface="Times New Roman"/>
              </a:rPr>
              <a:t>Optimal place to live by comparing the 50 largest cities in the US</a:t>
            </a:r>
          </a:p>
          <a:p>
            <a:pPr lvl="1"/>
            <a:r>
              <a:rPr lang="en-US">
                <a:latin typeface="Times New Roman"/>
                <a:cs typeface="Times New Roman"/>
              </a:rPr>
              <a:t>Help users decide where to live and work</a:t>
            </a:r>
            <a:endParaRPr lang="en-US">
              <a:latin typeface="Times New Roman" panose="02020603050405020304" pitchFamily="18" charset="0"/>
              <a:cs typeface="Times New Roman" panose="02020603050405020304" pitchFamily="18" charset="0"/>
            </a:endParaRPr>
          </a:p>
          <a:p>
            <a:pPr lvl="1"/>
            <a:r>
              <a:rPr lang="en-US">
                <a:latin typeface="Times New Roman"/>
                <a:cs typeface="Times New Roman"/>
              </a:rPr>
              <a:t>Issue that many will face at some point in time</a:t>
            </a:r>
            <a:endParaRPr lang="en-US">
              <a:latin typeface="Times New Roman" panose="02020603050405020304" pitchFamily="18" charset="0"/>
              <a:cs typeface="Times New Roman" panose="02020603050405020304" pitchFamily="18" charset="0"/>
            </a:endParaRPr>
          </a:p>
          <a:p>
            <a:pPr lvl="1"/>
            <a:r>
              <a:rPr lang="en-US">
                <a:latin typeface="Times New Roman"/>
                <a:cs typeface="Times New Roman"/>
              </a:rPr>
              <a:t>Can aid in a decision between job offers</a:t>
            </a:r>
            <a:endParaRPr lang="en-US">
              <a:latin typeface="Times New Roman" panose="02020603050405020304" pitchFamily="18" charset="0"/>
              <a:cs typeface="Times New Roman" panose="02020603050405020304" pitchFamily="18" charset="0"/>
            </a:endParaRPr>
          </a:p>
          <a:p>
            <a:pPr marL="457200" lvl="1" indent="0">
              <a:buNone/>
            </a:pPr>
            <a:endParaRPr lang="en-US">
              <a:latin typeface="Times New Roman" panose="02020603050405020304" pitchFamily="18" charset="0"/>
              <a:cs typeface="Times New Roman" panose="02020603050405020304" pitchFamily="18" charset="0"/>
            </a:endParaRPr>
          </a:p>
          <a:p>
            <a:pPr lvl="1"/>
            <a:endParaRPr lang="en-US">
              <a:latin typeface="Times New Roman" panose="02020603050405020304" pitchFamily="18" charset="0"/>
              <a:cs typeface="Times New Roman" panose="02020603050405020304" pitchFamily="18" charset="0"/>
            </a:endParaRPr>
          </a:p>
          <a:p>
            <a:pPr lvl="1"/>
            <a:endParaRPr lang="en-US">
              <a:latin typeface="Times New Roman" panose="02020603050405020304" pitchFamily="18" charset="0"/>
              <a:cs typeface="Times New Roman" panose="02020603050405020304" pitchFamily="18" charset="0"/>
            </a:endParaRP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4" descr="A close up of a map&#10;&#10;Description generated with very high confidence">
            <a:extLst>
              <a:ext uri="{FF2B5EF4-FFF2-40B4-BE49-F238E27FC236}">
                <a16:creationId xmlns:a16="http://schemas.microsoft.com/office/drawing/2014/main" id="{CF22265A-3480-4641-8182-EE403BD55A5D}"/>
              </a:ext>
            </a:extLst>
          </p:cNvPr>
          <p:cNvPicPr>
            <a:picLocks noChangeAspect="1"/>
          </p:cNvPicPr>
          <p:nvPr/>
        </p:nvPicPr>
        <p:blipFill>
          <a:blip r:embed="rId2"/>
          <a:stretch>
            <a:fillRect/>
          </a:stretch>
        </p:blipFill>
        <p:spPr>
          <a:xfrm>
            <a:off x="6312841" y="2793808"/>
            <a:ext cx="5387042" cy="3510531"/>
          </a:xfrm>
          <a:prstGeom prst="rect">
            <a:avLst/>
          </a:prstGeom>
        </p:spPr>
      </p:pic>
      <p:sp>
        <p:nvSpPr>
          <p:cNvPr id="6" name="TextBox 5">
            <a:extLst>
              <a:ext uri="{FF2B5EF4-FFF2-40B4-BE49-F238E27FC236}">
                <a16:creationId xmlns:a16="http://schemas.microsoft.com/office/drawing/2014/main" id="{C9D9A7B6-E8E2-4FB8-9BE4-C8D2391C5353}"/>
              </a:ext>
            </a:extLst>
          </p:cNvPr>
          <p:cNvSpPr txBox="1"/>
          <p:nvPr/>
        </p:nvSpPr>
        <p:spPr>
          <a:xfrm flipV="1">
            <a:off x="10757941" y="7034030"/>
            <a:ext cx="1294151" cy="744303"/>
          </a:xfrm>
          <a:prstGeom prst="rect">
            <a:avLst/>
          </a:prstGeom>
        </p:spPr>
        <p:txBody>
          <a:bodyPr anchor="t">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9" name="Picture 10" descr="A view of a city at night&#10;&#10;Description generated with very high confidence">
            <a:extLst>
              <a:ext uri="{FF2B5EF4-FFF2-40B4-BE49-F238E27FC236}">
                <a16:creationId xmlns:a16="http://schemas.microsoft.com/office/drawing/2014/main" id="{AB6F7DFB-DF43-49FC-81F4-95FFCC1C7298}"/>
              </a:ext>
            </a:extLst>
          </p:cNvPr>
          <p:cNvPicPr>
            <a:picLocks noChangeAspect="1"/>
          </p:cNvPicPr>
          <p:nvPr/>
        </p:nvPicPr>
        <p:blipFill>
          <a:blip r:embed="rId3"/>
          <a:stretch>
            <a:fillRect/>
          </a:stretch>
        </p:blipFill>
        <p:spPr>
          <a:xfrm>
            <a:off x="1988695" y="3956672"/>
            <a:ext cx="3636362" cy="2342426"/>
          </a:xfrm>
          <a:prstGeom prst="rect">
            <a:avLst/>
          </a:prstGeom>
        </p:spPr>
      </p:pic>
    </p:spTree>
    <p:extLst>
      <p:ext uri="{BB962C8B-B14F-4D97-AF65-F5344CB8AC3E}">
        <p14:creationId xmlns:p14="http://schemas.microsoft.com/office/powerpoint/2010/main" val="1566167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CAC74-3146-544C-A8DD-F83D3A0C9E50}"/>
              </a:ext>
            </a:extLst>
          </p:cNvPr>
          <p:cNvSpPr>
            <a:spLocks noGrp="1"/>
          </p:cNvSpPr>
          <p:nvPr>
            <p:ph type="title"/>
          </p:nvPr>
        </p:nvSpPr>
        <p:spPr/>
        <p:txBody>
          <a:bodyPr/>
          <a:lstStyle/>
          <a:p>
            <a:r>
              <a:rPr lang="en-US"/>
              <a:t>Algorithm Basics</a:t>
            </a:r>
            <a:endParaRPr lang="en-US" dirty="0"/>
          </a:p>
        </p:txBody>
      </p:sp>
      <p:sp>
        <p:nvSpPr>
          <p:cNvPr id="3" name="Content Placeholder 2">
            <a:extLst>
              <a:ext uri="{FF2B5EF4-FFF2-40B4-BE49-F238E27FC236}">
                <a16:creationId xmlns:a16="http://schemas.microsoft.com/office/drawing/2014/main" id="{6F08B1B9-A722-4948-9263-6CDB66374883}"/>
              </a:ext>
            </a:extLst>
          </p:cNvPr>
          <p:cNvSpPr>
            <a:spLocks noGrp="1"/>
          </p:cNvSpPr>
          <p:nvPr>
            <p:ph idx="1"/>
          </p:nvPr>
        </p:nvSpPr>
        <p:spPr>
          <a:xfrm>
            <a:off x="677334" y="1386098"/>
            <a:ext cx="8596668" cy="4480379"/>
          </a:xfrm>
        </p:spPr>
        <p:txBody>
          <a:bodyPr vert="horz" lIns="91440" tIns="45720" rIns="91440" bIns="45720" rtlCol="0" anchor="t">
            <a:normAutofit/>
          </a:bodyPr>
          <a:lstStyle/>
          <a:p>
            <a:r>
              <a:rPr lang="en-US" dirty="0"/>
              <a:t>Collected and read population, crime rate, and unemployment data into MATLAB</a:t>
            </a:r>
          </a:p>
          <a:p>
            <a:pPr lvl="1"/>
            <a:r>
              <a:rPr lang="en-US" dirty="0"/>
              <a:t>Working with variables that represent tables offered most difficulty in the algorithm</a:t>
            </a:r>
          </a:p>
          <a:p>
            <a:r>
              <a:rPr lang="en-US" dirty="0"/>
              <a:t>Differentiated each data set utilizing loops and evaluated them at the final year</a:t>
            </a:r>
          </a:p>
          <a:p>
            <a:pPr lvl="1"/>
            <a:r>
              <a:rPr lang="en-US" dirty="0">
                <a:ea typeface="+mn-lt"/>
                <a:cs typeface="+mn-lt"/>
              </a:rPr>
              <a:t>Yielding change in population, crime, and the unemployment rate and current values of crime and unemployment</a:t>
            </a:r>
          </a:p>
          <a:p>
            <a:r>
              <a:rPr lang="en-US" dirty="0"/>
              <a:t>User inputs a number from 0 (no importance) to 10 (most important) based on how much they value each factor</a:t>
            </a:r>
          </a:p>
          <a:p>
            <a:r>
              <a:rPr lang="en-US" dirty="0"/>
              <a:t>Created a utility function to evaluate a score for each city</a:t>
            </a:r>
          </a:p>
          <a:p>
            <a:r>
              <a:rPr lang="en-US" dirty="0"/>
              <a:t>Sorts cities from greatest to least match based on score</a:t>
            </a:r>
          </a:p>
          <a:p>
            <a:endParaRPr lang="en-US" dirty="0"/>
          </a:p>
        </p:txBody>
      </p:sp>
    </p:spTree>
    <p:extLst>
      <p:ext uri="{BB962C8B-B14F-4D97-AF65-F5344CB8AC3E}">
        <p14:creationId xmlns:p14="http://schemas.microsoft.com/office/powerpoint/2010/main" val="2296622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E35AD-B9A0-E746-B0B9-F055C340A05E}"/>
              </a:ext>
            </a:extLst>
          </p:cNvPr>
          <p:cNvSpPr>
            <a:spLocks noGrp="1"/>
          </p:cNvSpPr>
          <p:nvPr>
            <p:ph type="title"/>
          </p:nvPr>
        </p:nvSpPr>
        <p:spPr/>
        <p:txBody>
          <a:bodyPr/>
          <a:lstStyle/>
          <a:p>
            <a:r>
              <a:rPr lang="en-US" dirty="0"/>
              <a:t>Code Demonstration</a:t>
            </a:r>
          </a:p>
        </p:txBody>
      </p:sp>
      <p:sp>
        <p:nvSpPr>
          <p:cNvPr id="3" name="Content Placeholder 2">
            <a:extLst>
              <a:ext uri="{FF2B5EF4-FFF2-40B4-BE49-F238E27FC236}">
                <a16:creationId xmlns:a16="http://schemas.microsoft.com/office/drawing/2014/main" id="{C29BC466-D9BC-B743-BCC4-9ADFD2C4F310}"/>
              </a:ext>
            </a:extLst>
          </p:cNvPr>
          <p:cNvSpPr>
            <a:spLocks noGrp="1"/>
          </p:cNvSpPr>
          <p:nvPr>
            <p:ph idx="1"/>
          </p:nvPr>
        </p:nvSpPr>
        <p:spPr/>
        <p:txBody>
          <a:bodyPr vert="horz" lIns="91440" tIns="45720" rIns="91440" bIns="45720" rtlCol="0" anchor="t">
            <a:normAutofit/>
          </a:bodyPr>
          <a:lstStyle/>
          <a:p>
            <a:pPr marL="0" indent="0">
              <a:buNone/>
            </a:pPr>
            <a:endParaRPr lang="en-US" dirty="0"/>
          </a:p>
        </p:txBody>
      </p:sp>
    </p:spTree>
    <p:extLst>
      <p:ext uri="{BB962C8B-B14F-4D97-AF65-F5344CB8AC3E}">
        <p14:creationId xmlns:p14="http://schemas.microsoft.com/office/powerpoint/2010/main" val="108831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E35AD-B9A0-E746-B0B9-F055C340A05E}"/>
              </a:ext>
            </a:extLst>
          </p:cNvPr>
          <p:cNvSpPr>
            <a:spLocks noGrp="1"/>
          </p:cNvSpPr>
          <p:nvPr>
            <p:ph type="title"/>
          </p:nvPr>
        </p:nvSpPr>
        <p:spPr/>
        <p:txBody>
          <a:bodyPr/>
          <a:lstStyle/>
          <a:p>
            <a:r>
              <a:rPr lang="en-US" dirty="0"/>
              <a:t>Analysis of Results</a:t>
            </a:r>
          </a:p>
        </p:txBody>
      </p:sp>
      <p:pic>
        <p:nvPicPr>
          <p:cNvPr id="5" name="Picture 4">
            <a:extLst>
              <a:ext uri="{FF2B5EF4-FFF2-40B4-BE49-F238E27FC236}">
                <a16:creationId xmlns:a16="http://schemas.microsoft.com/office/drawing/2014/main" id="{C6D11742-07C1-469B-8CDC-114CD41B5C44}"/>
              </a:ext>
            </a:extLst>
          </p:cNvPr>
          <p:cNvPicPr>
            <a:picLocks noChangeAspect="1"/>
          </p:cNvPicPr>
          <p:nvPr/>
        </p:nvPicPr>
        <p:blipFill>
          <a:blip r:embed="rId2"/>
          <a:stretch>
            <a:fillRect/>
          </a:stretch>
        </p:blipFill>
        <p:spPr>
          <a:xfrm>
            <a:off x="5270483" y="900418"/>
            <a:ext cx="1651033" cy="5893266"/>
          </a:xfrm>
          <a:prstGeom prst="rect">
            <a:avLst/>
          </a:prstGeom>
        </p:spPr>
      </p:pic>
      <p:sp>
        <p:nvSpPr>
          <p:cNvPr id="6" name="TextBox 5">
            <a:extLst>
              <a:ext uri="{FF2B5EF4-FFF2-40B4-BE49-F238E27FC236}">
                <a16:creationId xmlns:a16="http://schemas.microsoft.com/office/drawing/2014/main" id="{6D8D6CCA-78F6-463E-BCB9-7D39956A70CD}"/>
              </a:ext>
            </a:extLst>
          </p:cNvPr>
          <p:cNvSpPr txBox="1"/>
          <p:nvPr/>
        </p:nvSpPr>
        <p:spPr>
          <a:xfrm>
            <a:off x="7327756" y="900418"/>
            <a:ext cx="1946246" cy="58015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City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'Honolulu'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'San Francisco'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'Minneapolis'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'Nashville'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'San Jose'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'Austin'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'Virginia Beach'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'Boston'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'Omaha'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'San Diego'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'Denver'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'Oklahoma City'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'Seattle'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'San Antonio'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'Oakland'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'Indianapolis'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'Kansas City'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'Jacksonville'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'Raleigh'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'Tulsa'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'Portland'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'Fort Worth'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'Dallas'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'Miami'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'Charlotte'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'Sacramento'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'Colorado Springs'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'Wichita'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'Columbus'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'Milwaukee'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'Mesa'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'Louisville'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'New York'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'El Paso'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'Chicago'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'Houston'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'Phoenix'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'Atlanta'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'Albuquerque'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'Memphis'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'Tucson'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'Los Angeles'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'Long Beach'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'Las Vegas'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'Philadelphia'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'Washington'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'Baltimore'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'Fresno'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'Cleveland'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    'Detroit' </a:t>
            </a:r>
          </a:p>
        </p:txBody>
      </p:sp>
    </p:spTree>
    <p:extLst>
      <p:ext uri="{BB962C8B-B14F-4D97-AF65-F5344CB8AC3E}">
        <p14:creationId xmlns:p14="http://schemas.microsoft.com/office/powerpoint/2010/main" val="2601524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11645-20A6-504E-BEB5-F5D87B2A5CB2}"/>
              </a:ext>
            </a:extLst>
          </p:cNvPr>
          <p:cNvSpPr>
            <a:spLocks noGrp="1"/>
          </p:cNvSpPr>
          <p:nvPr>
            <p:ph type="title"/>
          </p:nvPr>
        </p:nvSpPr>
        <p:spPr/>
        <p:txBody>
          <a:bodyPr/>
          <a:lstStyle/>
          <a:p>
            <a:r>
              <a:rPr lang="en-US"/>
              <a:t>Improvements</a:t>
            </a:r>
          </a:p>
        </p:txBody>
      </p:sp>
      <p:sp>
        <p:nvSpPr>
          <p:cNvPr id="3" name="Content Placeholder 2">
            <a:extLst>
              <a:ext uri="{FF2B5EF4-FFF2-40B4-BE49-F238E27FC236}">
                <a16:creationId xmlns:a16="http://schemas.microsoft.com/office/drawing/2014/main" id="{635D6068-B15E-0E43-8ABF-43EDEFD72760}"/>
              </a:ext>
            </a:extLst>
          </p:cNvPr>
          <p:cNvSpPr>
            <a:spLocks noGrp="1"/>
          </p:cNvSpPr>
          <p:nvPr>
            <p:ph idx="1"/>
          </p:nvPr>
        </p:nvSpPr>
        <p:spPr/>
        <p:txBody>
          <a:bodyPr vert="horz" lIns="91440" tIns="45720" rIns="91440" bIns="45720" rtlCol="0" anchor="t">
            <a:normAutofit/>
          </a:bodyPr>
          <a:lstStyle/>
          <a:p>
            <a:r>
              <a:rPr lang="en-US" dirty="0"/>
              <a:t>Add more cities, users may want to live in a smaller city</a:t>
            </a:r>
          </a:p>
          <a:p>
            <a:pPr lvl="1"/>
            <a:r>
              <a:rPr lang="en-US" dirty="0"/>
              <a:t>Add a factor of population size</a:t>
            </a:r>
          </a:p>
          <a:p>
            <a:r>
              <a:rPr lang="en-US" dirty="0"/>
              <a:t>Implement other data such as weather, median income, education system, night life and job market breakdown</a:t>
            </a:r>
          </a:p>
          <a:p>
            <a:r>
              <a:rPr lang="en-US" dirty="0"/>
              <a:t>Create a contour plot of the US based on each cities ranking</a:t>
            </a:r>
          </a:p>
        </p:txBody>
      </p:sp>
      <p:pic>
        <p:nvPicPr>
          <p:cNvPr id="4" name="Picture 4" descr="A close up of a map&#10;&#10;Description generated with high confidence">
            <a:extLst>
              <a:ext uri="{FF2B5EF4-FFF2-40B4-BE49-F238E27FC236}">
                <a16:creationId xmlns:a16="http://schemas.microsoft.com/office/drawing/2014/main" id="{FB294267-0611-4B49-A8D3-BD3F6EA5B902}"/>
              </a:ext>
            </a:extLst>
          </p:cNvPr>
          <p:cNvPicPr>
            <a:picLocks noChangeAspect="1"/>
          </p:cNvPicPr>
          <p:nvPr/>
        </p:nvPicPr>
        <p:blipFill>
          <a:blip r:embed="rId2"/>
          <a:stretch>
            <a:fillRect/>
          </a:stretch>
        </p:blipFill>
        <p:spPr>
          <a:xfrm>
            <a:off x="7906458" y="3566139"/>
            <a:ext cx="3605134" cy="2780574"/>
          </a:xfrm>
          <a:prstGeom prst="rect">
            <a:avLst/>
          </a:prstGeom>
        </p:spPr>
      </p:pic>
      <p:sp>
        <p:nvSpPr>
          <p:cNvPr id="6" name="TextBox 5">
            <a:extLst>
              <a:ext uri="{FF2B5EF4-FFF2-40B4-BE49-F238E27FC236}">
                <a16:creationId xmlns:a16="http://schemas.microsoft.com/office/drawing/2014/main" id="{89C2AB5A-456F-44B0-820E-094CB67BA53E}"/>
              </a:ext>
            </a:extLst>
          </p:cNvPr>
          <p:cNvSpPr txBox="1"/>
          <p:nvPr/>
        </p:nvSpPr>
        <p:spPr>
          <a:xfrm>
            <a:off x="4108950" y="7645418"/>
            <a:ext cx="2743200" cy="317500"/>
          </a:xfrm>
          <a:prstGeom prst="rect">
            <a:avLst/>
          </a:prstGeom>
        </p:spPr>
        <p:txBody>
          <a:bodyPr anchor="t">
            <a:normAutofit fontScale="92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97652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a:t>
            </a:r>
            <a:r>
              <a:rPr lang="en-US" i="1" dirty="0" smtClean="0"/>
              <a:t>QUICK</a:t>
            </a:r>
            <a:r>
              <a:rPr lang="en-US" dirty="0" smtClean="0"/>
              <a:t> reminders</a:t>
            </a:r>
            <a:endParaRPr lang="en-US" dirty="0"/>
          </a:p>
        </p:txBody>
      </p:sp>
      <p:sp>
        <p:nvSpPr>
          <p:cNvPr id="3" name="Content Placeholder 2"/>
          <p:cNvSpPr>
            <a:spLocks noGrp="1"/>
          </p:cNvSpPr>
          <p:nvPr>
            <p:ph idx="1"/>
          </p:nvPr>
        </p:nvSpPr>
        <p:spPr>
          <a:xfrm>
            <a:off x="838200" y="1556297"/>
            <a:ext cx="10515600" cy="4620666"/>
          </a:xfrm>
        </p:spPr>
        <p:txBody>
          <a:bodyPr>
            <a:normAutofit lnSpcReduction="10000"/>
          </a:bodyPr>
          <a:lstStyle/>
          <a:p>
            <a:r>
              <a:rPr lang="en-US" dirty="0" smtClean="0"/>
              <a:t>PSET 12 key posted (not graded!)</a:t>
            </a:r>
          </a:p>
          <a:p>
            <a:r>
              <a:rPr lang="en-US" dirty="0" smtClean="0"/>
              <a:t>Final exam practice materials are posted</a:t>
            </a:r>
          </a:p>
          <a:p>
            <a:r>
              <a:rPr lang="en-US" dirty="0" smtClean="0"/>
              <a:t>Last class is this Thursday – Python overview + some review</a:t>
            </a:r>
          </a:p>
          <a:p>
            <a:r>
              <a:rPr lang="en-US" dirty="0" smtClean="0"/>
              <a:t>Office hours this week are as USUAL</a:t>
            </a:r>
          </a:p>
          <a:p>
            <a:r>
              <a:rPr lang="en-US" dirty="0" smtClean="0"/>
              <a:t>Friday help – noon to 1 (3041 Sweeney)</a:t>
            </a:r>
          </a:p>
          <a:p>
            <a:r>
              <a:rPr lang="en-US" dirty="0" smtClean="0"/>
              <a:t>Office hours next week – 2:30 to 4 Mon and Tues in 2126 Sweeney</a:t>
            </a:r>
          </a:p>
          <a:p>
            <a:r>
              <a:rPr lang="en-US" dirty="0" smtClean="0"/>
              <a:t>Class feedback – survey is open!  If you have time also consider RMP (I take your feedback to improve the course, so thanks!)</a:t>
            </a:r>
          </a:p>
          <a:p>
            <a:r>
              <a:rPr lang="en-US" dirty="0" smtClean="0"/>
              <a:t>End of year can be STRESSFUL, if you are overwhelmed please talk to me or other resources (friends, counseling 515-294-5056)</a:t>
            </a:r>
            <a:endParaRPr lang="en-US" dirty="0"/>
          </a:p>
        </p:txBody>
      </p:sp>
    </p:spTree>
    <p:extLst>
      <p:ext uri="{BB962C8B-B14F-4D97-AF65-F5344CB8AC3E}">
        <p14:creationId xmlns:p14="http://schemas.microsoft.com/office/powerpoint/2010/main" val="2660896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subTitle" idx="1"/>
          </p:nvPr>
        </p:nvSpPr>
        <p:spPr>
          <a:xfrm>
            <a:off x="3921133" y="3092067"/>
            <a:ext cx="6451200" cy="2058800"/>
          </a:xfrm>
          <a:prstGeom prst="rect">
            <a:avLst/>
          </a:prstGeom>
        </p:spPr>
        <p:txBody>
          <a:bodyPr spcFirstLastPara="1" wrap="square" lIns="121900" tIns="121900" rIns="121900" bIns="121900" anchor="t" anchorCtr="0">
            <a:noAutofit/>
          </a:bodyPr>
          <a:lstStyle/>
          <a:p>
            <a:pPr marL="0" indent="0">
              <a:lnSpc>
                <a:spcPct val="115000"/>
              </a:lnSpc>
            </a:pPr>
            <a:r>
              <a:rPr lang="en" sz="2400">
                <a:solidFill>
                  <a:srgbClr val="FFFFFF"/>
                </a:solidFill>
              </a:rPr>
              <a:t>Aurelien: Code</a:t>
            </a:r>
            <a:endParaRPr sz="2400">
              <a:solidFill>
                <a:srgbClr val="FFFFFF"/>
              </a:solidFill>
            </a:endParaRPr>
          </a:p>
          <a:p>
            <a:pPr marL="0" indent="0">
              <a:lnSpc>
                <a:spcPct val="115000"/>
              </a:lnSpc>
            </a:pPr>
            <a:r>
              <a:rPr lang="en" sz="2400">
                <a:solidFill>
                  <a:srgbClr val="FFFFFF"/>
                </a:solidFill>
              </a:rPr>
              <a:t>Christopher: Obtain data/Graphs/Visuals</a:t>
            </a:r>
            <a:endParaRPr sz="2400">
              <a:solidFill>
                <a:srgbClr val="FFFFFF"/>
              </a:solidFill>
            </a:endParaRPr>
          </a:p>
          <a:p>
            <a:pPr marL="0" indent="0">
              <a:lnSpc>
                <a:spcPct val="115000"/>
              </a:lnSpc>
            </a:pPr>
            <a:r>
              <a:rPr lang="en" sz="2400">
                <a:solidFill>
                  <a:srgbClr val="FFFFFF"/>
                </a:solidFill>
              </a:rPr>
              <a:t>Rachel: Obtain data/code</a:t>
            </a:r>
            <a:endParaRPr sz="2400">
              <a:solidFill>
                <a:srgbClr val="FFFFFF"/>
              </a:solidFill>
            </a:endParaRPr>
          </a:p>
          <a:p>
            <a:pPr marL="0" indent="0">
              <a:lnSpc>
                <a:spcPct val="115000"/>
              </a:lnSpc>
            </a:pPr>
            <a:r>
              <a:rPr lang="en" sz="2400">
                <a:solidFill>
                  <a:srgbClr val="FFFFFF"/>
                </a:solidFill>
              </a:rPr>
              <a:t>Ellery: Optimize </a:t>
            </a:r>
            <a:endParaRPr sz="2400">
              <a:solidFill>
                <a:srgbClr val="FFFFFF"/>
              </a:solidFill>
            </a:endParaRPr>
          </a:p>
          <a:p>
            <a:pPr marL="0" indent="0">
              <a:lnSpc>
                <a:spcPct val="115000"/>
              </a:lnSpc>
            </a:pPr>
            <a:r>
              <a:rPr lang="en" sz="2400">
                <a:solidFill>
                  <a:srgbClr val="FFFFFF"/>
                </a:solidFill>
              </a:rPr>
              <a:t>Mukunth: Code</a:t>
            </a:r>
            <a:endParaRPr sz="2400">
              <a:solidFill>
                <a:srgbClr val="FFFFFF"/>
              </a:solidFill>
            </a:endParaRPr>
          </a:p>
          <a:p>
            <a:pPr marL="0" indent="0">
              <a:lnSpc>
                <a:spcPct val="115000"/>
              </a:lnSpc>
            </a:pPr>
            <a:endParaRPr sz="1733">
              <a:solidFill>
                <a:schemeClr val="dk2"/>
              </a:solidFill>
            </a:endParaRPr>
          </a:p>
          <a:p>
            <a:pPr marL="0" indent="0">
              <a:spcBef>
                <a:spcPts val="2133"/>
              </a:spcBef>
            </a:pPr>
            <a:endParaRPr/>
          </a:p>
        </p:txBody>
      </p:sp>
      <p:sp>
        <p:nvSpPr>
          <p:cNvPr id="86" name="Google Shape;86;p13"/>
          <p:cNvSpPr txBox="1"/>
          <p:nvPr/>
        </p:nvSpPr>
        <p:spPr>
          <a:xfrm>
            <a:off x="377067" y="713000"/>
            <a:ext cx="9942000" cy="162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8000" kern="0" dirty="0" smtClean="0">
                <a:solidFill>
                  <a:srgbClr val="FFFFFF"/>
                </a:solidFill>
                <a:latin typeface="Lato"/>
                <a:ea typeface="Lato"/>
                <a:cs typeface="Lato"/>
                <a:sym typeface="Lato"/>
              </a:rPr>
              <a:t>[4] MACER</a:t>
            </a:r>
            <a:endParaRPr sz="8000" kern="0" dirty="0">
              <a:solidFill>
                <a:srgbClr val="FFFFFF"/>
              </a:solidFill>
              <a:latin typeface="Lato"/>
              <a:ea typeface="Lato"/>
              <a:cs typeface="Lato"/>
              <a:sym typeface="Lato"/>
            </a:endParaRPr>
          </a:p>
        </p:txBody>
      </p:sp>
      <p:pic>
        <p:nvPicPr>
          <p:cNvPr id="87" name="Google Shape;87;p13"/>
          <p:cNvPicPr preferRelativeResize="0"/>
          <p:nvPr/>
        </p:nvPicPr>
        <p:blipFill rotWithShape="1">
          <a:blip r:embed="rId3">
            <a:alphaModFix/>
          </a:blip>
          <a:srcRect l="16663" t="5830" r="22118" b="7401"/>
          <a:stretch/>
        </p:blipFill>
        <p:spPr>
          <a:xfrm>
            <a:off x="10235868" y="241700"/>
            <a:ext cx="1524577" cy="1622400"/>
          </a:xfrm>
          <a:prstGeom prst="rect">
            <a:avLst/>
          </a:prstGeom>
          <a:noFill/>
          <a:ln>
            <a:noFill/>
          </a:ln>
        </p:spPr>
      </p:pic>
    </p:spTree>
    <p:extLst>
      <p:ext uri="{BB962C8B-B14F-4D97-AF65-F5344CB8AC3E}">
        <p14:creationId xmlns:p14="http://schemas.microsoft.com/office/powerpoint/2010/main" val="2011471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body" idx="1"/>
          </p:nvPr>
        </p:nvSpPr>
        <p:spPr>
          <a:xfrm>
            <a:off x="1600767" y="1973533"/>
            <a:ext cx="6874400" cy="4452000"/>
          </a:xfrm>
          <a:prstGeom prst="rect">
            <a:avLst/>
          </a:prstGeom>
        </p:spPr>
        <p:txBody>
          <a:bodyPr spcFirstLastPara="1" wrap="square" lIns="121900" tIns="121900" rIns="121900" bIns="121900" anchor="t" anchorCtr="0">
            <a:noAutofit/>
          </a:bodyPr>
          <a:lstStyle/>
          <a:p>
            <a:pPr marL="0" indent="0">
              <a:lnSpc>
                <a:spcPct val="100000"/>
              </a:lnSpc>
              <a:buNone/>
            </a:pPr>
            <a:endParaRPr>
              <a:solidFill>
                <a:srgbClr val="000000"/>
              </a:solidFill>
            </a:endParaRPr>
          </a:p>
          <a:p>
            <a:r>
              <a:rPr lang="en"/>
              <a:t>Allows for analytical research to be done</a:t>
            </a:r>
            <a:endParaRPr/>
          </a:p>
          <a:p>
            <a:r>
              <a:rPr lang="en"/>
              <a:t>Provides a way for fair and reasonable projections involving the USPS</a:t>
            </a:r>
            <a:endParaRPr/>
          </a:p>
          <a:p>
            <a:r>
              <a:rPr lang="en"/>
              <a:t>Make predictions for when physical mail theoretically would become obsolete</a:t>
            </a:r>
            <a:endParaRPr/>
          </a:p>
        </p:txBody>
      </p:sp>
      <p:sp>
        <p:nvSpPr>
          <p:cNvPr id="93" name="Google Shape;93;p14"/>
          <p:cNvSpPr txBox="1"/>
          <p:nvPr/>
        </p:nvSpPr>
        <p:spPr>
          <a:xfrm>
            <a:off x="415600" y="495600"/>
            <a:ext cx="11360800" cy="973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4000" kern="0">
                <a:solidFill>
                  <a:srgbClr val="2A3990"/>
                </a:solidFill>
                <a:latin typeface="Roboto"/>
                <a:ea typeface="Roboto"/>
                <a:cs typeface="Roboto"/>
                <a:sym typeface="Roboto"/>
              </a:rPr>
              <a:t>Motivation</a:t>
            </a:r>
            <a:endParaRPr sz="4000" kern="0">
              <a:solidFill>
                <a:srgbClr val="2A3990"/>
              </a:solidFill>
              <a:latin typeface="Roboto"/>
              <a:ea typeface="Roboto"/>
              <a:cs typeface="Roboto"/>
              <a:sym typeface="Roboto"/>
            </a:endParaRPr>
          </a:p>
        </p:txBody>
      </p:sp>
      <p:pic>
        <p:nvPicPr>
          <p:cNvPr id="94" name="Google Shape;94;p14"/>
          <p:cNvPicPr preferRelativeResize="0"/>
          <p:nvPr/>
        </p:nvPicPr>
        <p:blipFill>
          <a:blip r:embed="rId3">
            <a:alphaModFix/>
          </a:blip>
          <a:stretch>
            <a:fillRect/>
          </a:stretch>
        </p:blipFill>
        <p:spPr>
          <a:xfrm>
            <a:off x="7732533" y="292134"/>
            <a:ext cx="4171800" cy="2346335"/>
          </a:xfrm>
          <a:prstGeom prst="rect">
            <a:avLst/>
          </a:prstGeom>
          <a:noFill/>
          <a:ln>
            <a:noFill/>
          </a:ln>
        </p:spPr>
      </p:pic>
    </p:spTree>
    <p:extLst>
      <p:ext uri="{BB962C8B-B14F-4D97-AF65-F5344CB8AC3E}">
        <p14:creationId xmlns:p14="http://schemas.microsoft.com/office/powerpoint/2010/main" val="768661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Autofit/>
          </a:bodyPr>
          <a:lstStyle/>
          <a:p>
            <a:r>
              <a:rPr lang="en"/>
              <a:t>Algorithm </a:t>
            </a:r>
            <a:endParaRPr/>
          </a:p>
          <a:p>
            <a:endParaRPr sz="1667">
              <a:solidFill>
                <a:srgbClr val="000000"/>
              </a:solidFill>
              <a:latin typeface="Arial"/>
              <a:ea typeface="Arial"/>
              <a:cs typeface="Arial"/>
              <a:sym typeface="Arial"/>
            </a:endParaRPr>
          </a:p>
          <a:p>
            <a:endParaRPr sz="1667">
              <a:solidFill>
                <a:srgbClr val="000000"/>
              </a:solidFill>
              <a:latin typeface="Arial"/>
              <a:ea typeface="Arial"/>
              <a:cs typeface="Arial"/>
              <a:sym typeface="Arial"/>
            </a:endParaRPr>
          </a:p>
          <a:p>
            <a:endParaRPr/>
          </a:p>
        </p:txBody>
      </p:sp>
      <p:sp>
        <p:nvSpPr>
          <p:cNvPr id="100" name="Google Shape;100;p15"/>
          <p:cNvSpPr txBox="1">
            <a:spLocks noGrp="1"/>
          </p:cNvSpPr>
          <p:nvPr>
            <p:ph type="body" idx="1"/>
          </p:nvPr>
        </p:nvSpPr>
        <p:spPr>
          <a:xfrm>
            <a:off x="675567" y="2123367"/>
            <a:ext cx="10251600" cy="3014800"/>
          </a:xfrm>
          <a:prstGeom prst="rect">
            <a:avLst/>
          </a:prstGeom>
        </p:spPr>
        <p:txBody>
          <a:bodyPr spcFirstLastPara="1" wrap="square" lIns="121900" tIns="121900" rIns="121900" bIns="121900" anchor="t" anchorCtr="0">
            <a:noAutofit/>
          </a:bodyPr>
          <a:lstStyle/>
          <a:p>
            <a:pPr>
              <a:buChar char="-"/>
            </a:pPr>
            <a:r>
              <a:rPr lang="en"/>
              <a:t>Manually inputted data from </a:t>
            </a:r>
            <a:r>
              <a:rPr lang="en" sz="1867" u="sng">
                <a:solidFill>
                  <a:schemeClr val="hlink"/>
                </a:solidFill>
                <a:latin typeface="Arial"/>
                <a:ea typeface="Arial"/>
                <a:cs typeface="Arial"/>
                <a:sym typeface="Arial"/>
                <a:hlinkClick r:id="rId3"/>
              </a:rPr>
              <a:t>https://facts.usps.com/table-facts/</a:t>
            </a:r>
            <a:r>
              <a:rPr lang="en" sz="1867"/>
              <a:t> </a:t>
            </a:r>
            <a:r>
              <a:rPr lang="en"/>
              <a:t>into Excel</a:t>
            </a:r>
            <a:endParaRPr/>
          </a:p>
          <a:p>
            <a:pPr>
              <a:buChar char="-"/>
            </a:pPr>
            <a:r>
              <a:rPr lang="en"/>
              <a:t>Takes inputs from user as strings</a:t>
            </a:r>
            <a:endParaRPr/>
          </a:p>
          <a:p>
            <a:pPr>
              <a:buChar char="-"/>
            </a:pPr>
            <a:r>
              <a:rPr lang="en"/>
              <a:t>Reads data from Excel, and uses linear regression models to fit data and interpolate or extrapolate</a:t>
            </a:r>
            <a:endParaRPr/>
          </a:p>
        </p:txBody>
      </p:sp>
      <p:pic>
        <p:nvPicPr>
          <p:cNvPr id="101" name="Google Shape;101;p15"/>
          <p:cNvPicPr preferRelativeResize="0"/>
          <p:nvPr/>
        </p:nvPicPr>
        <p:blipFill>
          <a:blip r:embed="rId4">
            <a:alphaModFix/>
          </a:blip>
          <a:stretch>
            <a:fillRect/>
          </a:stretch>
        </p:blipFill>
        <p:spPr>
          <a:xfrm>
            <a:off x="10623000" y="263099"/>
            <a:ext cx="1234800" cy="1543467"/>
          </a:xfrm>
          <a:prstGeom prst="rect">
            <a:avLst/>
          </a:prstGeom>
          <a:noFill/>
          <a:ln>
            <a:noFill/>
          </a:ln>
        </p:spPr>
      </p:pic>
    </p:spTree>
    <p:extLst>
      <p:ext uri="{BB962C8B-B14F-4D97-AF65-F5344CB8AC3E}">
        <p14:creationId xmlns:p14="http://schemas.microsoft.com/office/powerpoint/2010/main" val="315336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Autofit/>
          </a:bodyPr>
          <a:lstStyle/>
          <a:p>
            <a:r>
              <a:rPr lang="en"/>
              <a:t>Showcase algorithm</a:t>
            </a:r>
            <a:endParaRPr/>
          </a:p>
        </p:txBody>
      </p:sp>
      <p:sp>
        <p:nvSpPr>
          <p:cNvPr id="107" name="Google Shape;107;p16"/>
          <p:cNvSpPr txBox="1">
            <a:spLocks noGrp="1"/>
          </p:cNvSpPr>
          <p:nvPr>
            <p:ph type="body" idx="1"/>
          </p:nvPr>
        </p:nvSpPr>
        <p:spPr>
          <a:xfrm>
            <a:off x="581300" y="1464967"/>
            <a:ext cx="4923600" cy="4452000"/>
          </a:xfrm>
          <a:prstGeom prst="rect">
            <a:avLst/>
          </a:prstGeom>
        </p:spPr>
        <p:txBody>
          <a:bodyPr spcFirstLastPara="1" wrap="square" lIns="121900" tIns="121900" rIns="121900" bIns="121900" anchor="t" anchorCtr="0">
            <a:noAutofit/>
          </a:bodyPr>
          <a:lstStyle/>
          <a:p>
            <a:pPr marL="0" indent="0">
              <a:buNone/>
            </a:pPr>
            <a:r>
              <a:rPr lang="en"/>
              <a:t>Cubic fit trend lines were used for two of our graphs, i.e. Employees, and Vehicles</a:t>
            </a:r>
            <a:endParaRPr/>
          </a:p>
          <a:p>
            <a:pPr marL="0" indent="0">
              <a:spcBef>
                <a:spcPts val="2133"/>
              </a:spcBef>
              <a:buNone/>
            </a:pPr>
            <a:r>
              <a:rPr lang="en"/>
              <a:t>A linear fit was used for Revenue and Mail Volume</a:t>
            </a:r>
            <a:endParaRPr/>
          </a:p>
          <a:p>
            <a:pPr marL="0" indent="0">
              <a:spcBef>
                <a:spcPts val="2133"/>
              </a:spcBef>
              <a:spcAft>
                <a:spcPts val="2133"/>
              </a:spcAft>
              <a:buNone/>
            </a:pPr>
            <a:endParaRPr/>
          </a:p>
        </p:txBody>
      </p:sp>
      <p:pic>
        <p:nvPicPr>
          <p:cNvPr id="108" name="Google Shape;108;p16"/>
          <p:cNvPicPr preferRelativeResize="0"/>
          <p:nvPr/>
        </p:nvPicPr>
        <p:blipFill>
          <a:blip r:embed="rId3">
            <a:alphaModFix/>
          </a:blip>
          <a:stretch>
            <a:fillRect/>
          </a:stretch>
        </p:blipFill>
        <p:spPr>
          <a:xfrm>
            <a:off x="5329200" y="1143700"/>
            <a:ext cx="3439200" cy="5094533"/>
          </a:xfrm>
          <a:prstGeom prst="rect">
            <a:avLst/>
          </a:prstGeom>
          <a:noFill/>
          <a:ln>
            <a:noFill/>
          </a:ln>
        </p:spPr>
      </p:pic>
      <p:pic>
        <p:nvPicPr>
          <p:cNvPr id="109" name="Google Shape;109;p16"/>
          <p:cNvPicPr preferRelativeResize="0"/>
          <p:nvPr/>
        </p:nvPicPr>
        <p:blipFill>
          <a:blip r:embed="rId4">
            <a:alphaModFix/>
          </a:blip>
          <a:stretch>
            <a:fillRect/>
          </a:stretch>
        </p:blipFill>
        <p:spPr>
          <a:xfrm>
            <a:off x="8768400" y="1143700"/>
            <a:ext cx="3301867" cy="5094533"/>
          </a:xfrm>
          <a:prstGeom prst="rect">
            <a:avLst/>
          </a:prstGeom>
          <a:noFill/>
          <a:ln>
            <a:noFill/>
          </a:ln>
        </p:spPr>
      </p:pic>
    </p:spTree>
    <p:extLst>
      <p:ext uri="{BB962C8B-B14F-4D97-AF65-F5344CB8AC3E}">
        <p14:creationId xmlns:p14="http://schemas.microsoft.com/office/powerpoint/2010/main" val="114667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Autofit/>
          </a:bodyPr>
          <a:lstStyle/>
          <a:p>
            <a:r>
              <a:rPr lang="en"/>
              <a:t>Improvements</a:t>
            </a:r>
            <a:endParaRPr/>
          </a:p>
        </p:txBody>
      </p:sp>
      <p:sp>
        <p:nvSpPr>
          <p:cNvPr id="115" name="Google Shape;115;p17"/>
          <p:cNvSpPr txBox="1">
            <a:spLocks noGrp="1"/>
          </p:cNvSpPr>
          <p:nvPr>
            <p:ph type="body" idx="1"/>
          </p:nvPr>
        </p:nvSpPr>
        <p:spPr>
          <a:xfrm>
            <a:off x="415600" y="1639833"/>
            <a:ext cx="6264800" cy="4452000"/>
          </a:xfrm>
          <a:prstGeom prst="rect">
            <a:avLst/>
          </a:prstGeom>
        </p:spPr>
        <p:txBody>
          <a:bodyPr spcFirstLastPara="1" wrap="square" lIns="121900" tIns="121900" rIns="121900" bIns="121900" anchor="t" anchorCtr="0">
            <a:noAutofit/>
          </a:bodyPr>
          <a:lstStyle/>
          <a:p>
            <a:pPr>
              <a:buChar char="-"/>
            </a:pPr>
            <a:r>
              <a:rPr lang="en"/>
              <a:t>Input more data, potentially expanding into counties </a:t>
            </a:r>
            <a:endParaRPr/>
          </a:p>
          <a:p>
            <a:pPr>
              <a:buChar char="-"/>
            </a:pPr>
            <a:r>
              <a:rPr lang="en"/>
              <a:t>Including population change via census data</a:t>
            </a:r>
            <a:endParaRPr/>
          </a:p>
          <a:p>
            <a:pPr>
              <a:buChar char="-"/>
            </a:pPr>
            <a:r>
              <a:rPr lang="en"/>
              <a:t>Include entirety of US and all territories that the USPS encompasses</a:t>
            </a:r>
            <a:endParaRPr/>
          </a:p>
          <a:p>
            <a:pPr>
              <a:buChar char="-"/>
            </a:pPr>
            <a:r>
              <a:rPr lang="en"/>
              <a:t>Find better fits for more accurate projections</a:t>
            </a:r>
            <a:endParaRPr/>
          </a:p>
        </p:txBody>
      </p:sp>
      <p:pic>
        <p:nvPicPr>
          <p:cNvPr id="116" name="Google Shape;116;p17"/>
          <p:cNvPicPr preferRelativeResize="0"/>
          <p:nvPr/>
        </p:nvPicPr>
        <p:blipFill>
          <a:blip r:embed="rId3">
            <a:alphaModFix/>
          </a:blip>
          <a:stretch>
            <a:fillRect/>
          </a:stretch>
        </p:blipFill>
        <p:spPr>
          <a:xfrm>
            <a:off x="6814533" y="375067"/>
            <a:ext cx="5080000" cy="3454400"/>
          </a:xfrm>
          <a:prstGeom prst="rect">
            <a:avLst/>
          </a:prstGeom>
          <a:noFill/>
          <a:ln>
            <a:noFill/>
          </a:ln>
        </p:spPr>
      </p:pic>
    </p:spTree>
    <p:extLst>
      <p:ext uri="{BB962C8B-B14F-4D97-AF65-F5344CB8AC3E}">
        <p14:creationId xmlns:p14="http://schemas.microsoft.com/office/powerpoint/2010/main" val="416991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1DB7B-82C8-4C6E-B482-6DAA9CF17F67}"/>
              </a:ext>
            </a:extLst>
          </p:cNvPr>
          <p:cNvSpPr>
            <a:spLocks noGrp="1"/>
          </p:cNvSpPr>
          <p:nvPr>
            <p:ph type="ctrTitle"/>
          </p:nvPr>
        </p:nvSpPr>
        <p:spPr>
          <a:xfrm>
            <a:off x="1097279" y="758952"/>
            <a:ext cx="11168293" cy="3566160"/>
          </a:xfrm>
        </p:spPr>
        <p:txBody>
          <a:bodyPr>
            <a:normAutofit/>
          </a:bodyPr>
          <a:lstStyle/>
          <a:p>
            <a:r>
              <a:rPr lang="en-US" dirty="0"/>
              <a:t/>
            </a:r>
            <a:br>
              <a:rPr lang="en-US" dirty="0"/>
            </a:br>
            <a:r>
              <a:rPr lang="en-US" sz="7000" dirty="0"/>
              <a:t>by Zero Point Energy</a:t>
            </a:r>
          </a:p>
        </p:txBody>
      </p:sp>
      <p:sp>
        <p:nvSpPr>
          <p:cNvPr id="3" name="Subtitle 2">
            <a:extLst>
              <a:ext uri="{FF2B5EF4-FFF2-40B4-BE49-F238E27FC236}">
                <a16:creationId xmlns:a16="http://schemas.microsoft.com/office/drawing/2014/main" id="{7A74A679-5672-4BE4-9B56-C459BA131C52}"/>
              </a:ext>
            </a:extLst>
          </p:cNvPr>
          <p:cNvSpPr>
            <a:spLocks noGrp="1"/>
          </p:cNvSpPr>
          <p:nvPr>
            <p:ph type="subTitle" idx="1"/>
          </p:nvPr>
        </p:nvSpPr>
        <p:spPr>
          <a:xfrm>
            <a:off x="1196196" y="4471761"/>
            <a:ext cx="9144000" cy="1867584"/>
          </a:xfrm>
        </p:spPr>
        <p:txBody>
          <a:bodyPr>
            <a:normAutofit fontScale="55000" lnSpcReduction="20000"/>
          </a:bodyPr>
          <a:lstStyle/>
          <a:p>
            <a:r>
              <a:rPr lang="en-US" dirty="0"/>
              <a:t>James </a:t>
            </a:r>
            <a:r>
              <a:rPr lang="en-US" dirty="0" err="1"/>
              <a:t>Trettin</a:t>
            </a:r>
            <a:r>
              <a:rPr lang="en-US" dirty="0"/>
              <a:t> – Code</a:t>
            </a:r>
          </a:p>
          <a:p>
            <a:r>
              <a:rPr lang="en-US" dirty="0"/>
              <a:t>Jake Smith – Code</a:t>
            </a:r>
          </a:p>
          <a:p>
            <a:r>
              <a:rPr lang="en-US" dirty="0"/>
              <a:t>Zack Lynch – Data Formatting</a:t>
            </a:r>
          </a:p>
          <a:p>
            <a:r>
              <a:rPr lang="en-US" dirty="0"/>
              <a:t>Hassam Shaikh – Data Collection</a:t>
            </a:r>
          </a:p>
          <a:p>
            <a:r>
              <a:rPr lang="en-US" dirty="0"/>
              <a:t>Nia Johnson – Various Assistance</a:t>
            </a:r>
          </a:p>
          <a:p>
            <a:r>
              <a:rPr lang="en-US" dirty="0"/>
              <a:t>Marshall Penn - Presentation</a:t>
            </a:r>
          </a:p>
        </p:txBody>
      </p:sp>
      <p:sp>
        <p:nvSpPr>
          <p:cNvPr id="5" name="Title 1">
            <a:extLst>
              <a:ext uri="{FF2B5EF4-FFF2-40B4-BE49-F238E27FC236}">
                <a16:creationId xmlns:a16="http://schemas.microsoft.com/office/drawing/2014/main" id="{9CD430F5-411D-3944-8E53-91FAB43228D7}"/>
              </a:ext>
            </a:extLst>
          </p:cNvPr>
          <p:cNvSpPr txBox="1">
            <a:spLocks/>
          </p:cNvSpPr>
          <p:nvPr/>
        </p:nvSpPr>
        <p:spPr>
          <a:xfrm>
            <a:off x="588580" y="612303"/>
            <a:ext cx="10750099" cy="215472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7600" b="0" i="0" u="none" strike="noStrike" kern="1200" cap="none" spc="-50" normalizeH="0" baseline="0" noProof="0" dirty="0" smtClean="0">
                <a:ln>
                  <a:noFill/>
                </a:ln>
                <a:solidFill>
                  <a:srgbClr val="000000">
                    <a:lumMod val="85000"/>
                    <a:lumOff val="15000"/>
                  </a:srgbClr>
                </a:solidFill>
                <a:effectLst/>
                <a:uLnTx/>
                <a:uFillTx/>
                <a:latin typeface="Calibri Light" panose="020F0302020204030204"/>
                <a:ea typeface="+mj-ea"/>
                <a:cs typeface="+mj-cs"/>
              </a:rPr>
              <a:t>[5] Optimization </a:t>
            </a:r>
            <a:r>
              <a:rPr kumimoji="0" lang="en-US" sz="7600" b="0" i="0" u="none" strike="noStrike" kern="1200" cap="none" spc="-50" normalizeH="0" baseline="0" noProof="0" dirty="0">
                <a:ln>
                  <a:noFill/>
                </a:ln>
                <a:solidFill>
                  <a:srgbClr val="000000">
                    <a:lumMod val="85000"/>
                    <a:lumOff val="15000"/>
                  </a:srgbClr>
                </a:solidFill>
                <a:effectLst/>
                <a:uLnTx/>
                <a:uFillTx/>
                <a:latin typeface="Calibri Light" panose="020F0302020204030204"/>
                <a:ea typeface="+mj-ea"/>
                <a:cs typeface="+mj-cs"/>
              </a:rPr>
              <a:t>of Solar Power Production on Mars</a:t>
            </a:r>
          </a:p>
        </p:txBody>
      </p:sp>
    </p:spTree>
    <p:extLst>
      <p:ext uri="{BB962C8B-B14F-4D97-AF65-F5344CB8AC3E}">
        <p14:creationId xmlns:p14="http://schemas.microsoft.com/office/powerpoint/2010/main" val="349722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A80D1-3640-4759-9B73-9AD3C6A973D7}"/>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0EBC530E-D4AF-48A4-B12D-FEF5E9A90E40}"/>
              </a:ext>
            </a:extLst>
          </p:cNvPr>
          <p:cNvSpPr>
            <a:spLocks noGrp="1"/>
          </p:cNvSpPr>
          <p:nvPr>
            <p:ph idx="1"/>
          </p:nvPr>
        </p:nvSpPr>
        <p:spPr/>
        <p:txBody>
          <a:bodyPr/>
          <a:lstStyle/>
          <a:p>
            <a:r>
              <a:rPr lang="en-US" sz="2400" dirty="0"/>
              <a:t>Solar Panel Optimization</a:t>
            </a:r>
          </a:p>
          <a:p>
            <a:pPr lvl="1"/>
            <a:r>
              <a:rPr lang="en-US" sz="2000" dirty="0"/>
              <a:t>Will be able to stay on Mars for longer periods of time</a:t>
            </a:r>
          </a:p>
          <a:p>
            <a:pPr lvl="1"/>
            <a:r>
              <a:rPr lang="en-US" sz="2000" dirty="0"/>
              <a:t>Want solar collection to be as efficient as possible</a:t>
            </a:r>
          </a:p>
          <a:p>
            <a:pPr lvl="1"/>
            <a:r>
              <a:rPr lang="en-US" sz="2000" dirty="0"/>
              <a:t>Solar power is a free, limitless source of energy</a:t>
            </a:r>
          </a:p>
          <a:p>
            <a:pPr lvl="1"/>
            <a:endParaRPr lang="en-US" dirty="0"/>
          </a:p>
          <a:p>
            <a:pPr lvl="1"/>
            <a:endParaRPr lang="en-US" dirty="0"/>
          </a:p>
        </p:txBody>
      </p:sp>
      <p:pic>
        <p:nvPicPr>
          <p:cNvPr id="1026" name="Picture 2" descr="Image result for solar panels on mars">
            <a:extLst>
              <a:ext uri="{FF2B5EF4-FFF2-40B4-BE49-F238E27FC236}">
                <a16:creationId xmlns:a16="http://schemas.microsoft.com/office/drawing/2014/main" id="{45B5B2B3-5377-42C6-9687-3EB49022D3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6906" y="3565321"/>
            <a:ext cx="5785094" cy="25513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43FDAD-7C77-42D1-AE44-98A2D9733F48}"/>
              </a:ext>
            </a:extLst>
          </p:cNvPr>
          <p:cNvSpPr txBox="1"/>
          <p:nvPr/>
        </p:nvSpPr>
        <p:spPr>
          <a:xfrm>
            <a:off x="6484690" y="6350465"/>
            <a:ext cx="559051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https://www.google.com/url?sa=i&amp;source=images&amp;cd=&amp;cad=rja&amp;uact=8&amp;ved=2ahUKEwiL-9jBvanmAhVCjp4KHWyhDnQQjRx6BAgBEAQ&amp;url=https%3A%2F%2Fwww.inverse.com%2Farticle%2F35605-human-mars-colonies-civilizations-energy-power&amp;psig=AOvVaw1tF1Kr4KaFKlyZMjgXxyL_&amp;ust=1576012266894334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829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1F1-12C6-4A12-8E31-E346034B2BDC}"/>
              </a:ext>
            </a:extLst>
          </p:cNvPr>
          <p:cNvSpPr>
            <a:spLocks noGrp="1"/>
          </p:cNvSpPr>
          <p:nvPr>
            <p:ph type="title"/>
          </p:nvPr>
        </p:nvSpPr>
        <p:spPr/>
        <p:txBody>
          <a:bodyPr/>
          <a:lstStyle/>
          <a:p>
            <a:r>
              <a:rPr lang="en-US" dirty="0"/>
              <a:t>Collecting Data</a:t>
            </a:r>
          </a:p>
        </p:txBody>
      </p:sp>
      <p:sp>
        <p:nvSpPr>
          <p:cNvPr id="3" name="Content Placeholder 2">
            <a:extLst>
              <a:ext uri="{FF2B5EF4-FFF2-40B4-BE49-F238E27FC236}">
                <a16:creationId xmlns:a16="http://schemas.microsoft.com/office/drawing/2014/main" id="{BC78EE2B-E688-4113-8CAA-810379201FAC}"/>
              </a:ext>
            </a:extLst>
          </p:cNvPr>
          <p:cNvSpPr>
            <a:spLocks noGrp="1"/>
          </p:cNvSpPr>
          <p:nvPr>
            <p:ph idx="1"/>
          </p:nvPr>
        </p:nvSpPr>
        <p:spPr/>
        <p:txBody>
          <a:bodyPr/>
          <a:lstStyle/>
          <a:p>
            <a:r>
              <a:rPr lang="en-US" sz="2000" dirty="0"/>
              <a:t>Areocentric longitude (Ls)(NASA):</a:t>
            </a:r>
          </a:p>
          <a:p>
            <a:pPr lvl="1"/>
            <a:r>
              <a:rPr lang="en-US" sz="1600" dirty="0">
                <a:hlinkClick r:id="rId2"/>
              </a:rPr>
              <a:t>https://nssdc.gsfc.nasa.gov/nmc/dataset/display.action?id=PSPA-00526</a:t>
            </a:r>
            <a:endParaRPr lang="en-US" sz="1600" dirty="0"/>
          </a:p>
          <a:p>
            <a:pPr lvl="1"/>
            <a:r>
              <a:rPr lang="en-US" sz="1600" dirty="0">
                <a:hlinkClick r:id="rId3"/>
              </a:rPr>
              <a:t>https://pds-atmospheres.nmsu.edu/PDS/data/vl_1001/</a:t>
            </a:r>
            <a:endParaRPr lang="en-US" sz="1600" dirty="0"/>
          </a:p>
          <a:p>
            <a:r>
              <a:rPr lang="en-US" sz="2000" dirty="0"/>
              <a:t>Elevation (WUSTL via NASA):</a:t>
            </a:r>
          </a:p>
          <a:p>
            <a:pPr lvl="1"/>
            <a:r>
              <a:rPr lang="en-US" sz="1600" dirty="0">
                <a:hlinkClick r:id="rId4"/>
              </a:rPr>
              <a:t>https://pds-geosciences.wustl.edu/missions/mgs/megdr.html</a:t>
            </a:r>
            <a:endParaRPr lang="en-US" sz="1600" dirty="0"/>
          </a:p>
          <a:p>
            <a:r>
              <a:rPr lang="en-US" sz="2000" dirty="0" err="1"/>
              <a:t>Misc</a:t>
            </a:r>
            <a:r>
              <a:rPr lang="en-US" sz="2000" dirty="0"/>
              <a:t> (NASA):</a:t>
            </a:r>
          </a:p>
          <a:p>
            <a:pPr lvl="1"/>
            <a:r>
              <a:rPr lang="en-US" sz="1600" dirty="0">
                <a:hlinkClick r:id="rId5"/>
              </a:rPr>
              <a:t>https://ntrs.nasa.gov/archive/nasa/casi.ntrs.nasa.gov/19890018252.pdf</a:t>
            </a:r>
            <a:endParaRPr lang="en-US" sz="1600" dirty="0"/>
          </a:p>
          <a:p>
            <a:pPr lvl="1"/>
            <a:endParaRPr lang="en-US" dirty="0"/>
          </a:p>
        </p:txBody>
      </p:sp>
    </p:spTree>
    <p:extLst>
      <p:ext uri="{BB962C8B-B14F-4D97-AF65-F5344CB8AC3E}">
        <p14:creationId xmlns:p14="http://schemas.microsoft.com/office/powerpoint/2010/main" val="1521336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E648B-0BA1-4D97-8118-68657CF1E77F}"/>
              </a:ext>
            </a:extLst>
          </p:cNvPr>
          <p:cNvSpPr>
            <a:spLocks noGrp="1"/>
          </p:cNvSpPr>
          <p:nvPr>
            <p:ph type="title"/>
          </p:nvPr>
        </p:nvSpPr>
        <p:spPr>
          <a:xfrm>
            <a:off x="985768" y="263527"/>
            <a:ext cx="10058400" cy="1450757"/>
          </a:xfrm>
        </p:spPr>
        <p:txBody>
          <a:bodyPr/>
          <a:lstStyle/>
          <a:p>
            <a:r>
              <a:rPr lang="en-US" dirty="0"/>
              <a:t>Our Algorithm</a:t>
            </a:r>
          </a:p>
        </p:txBody>
      </p:sp>
      <p:sp>
        <p:nvSpPr>
          <p:cNvPr id="3" name="Content Placeholder 2">
            <a:extLst>
              <a:ext uri="{FF2B5EF4-FFF2-40B4-BE49-F238E27FC236}">
                <a16:creationId xmlns:a16="http://schemas.microsoft.com/office/drawing/2014/main" id="{B5EA1B6D-0B61-4D40-A4C7-716625640641}"/>
              </a:ext>
            </a:extLst>
          </p:cNvPr>
          <p:cNvSpPr>
            <a:spLocks noGrp="1"/>
          </p:cNvSpPr>
          <p:nvPr>
            <p:ph idx="1"/>
          </p:nvPr>
        </p:nvSpPr>
        <p:spPr/>
        <p:txBody>
          <a:bodyPr>
            <a:normAutofit/>
          </a:bodyPr>
          <a:lstStyle/>
          <a:p>
            <a:r>
              <a:rPr lang="en-US" sz="2400" dirty="0"/>
              <a:t>Functions used</a:t>
            </a:r>
          </a:p>
          <a:p>
            <a:pPr lvl="1"/>
            <a:r>
              <a:rPr lang="en-US" sz="2200" dirty="0"/>
              <a:t>Interp2</a:t>
            </a:r>
          </a:p>
          <a:p>
            <a:pPr lvl="2"/>
            <a:r>
              <a:rPr lang="en-US" sz="1800" dirty="0"/>
              <a:t>Found optimal places for colonies/solar plants</a:t>
            </a:r>
          </a:p>
          <a:p>
            <a:pPr lvl="1"/>
            <a:r>
              <a:rPr lang="en-US" sz="2200" dirty="0" err="1"/>
              <a:t>Fminbnd</a:t>
            </a:r>
            <a:endParaRPr lang="en-US" sz="2200" dirty="0"/>
          </a:p>
          <a:p>
            <a:pPr lvl="2"/>
            <a:r>
              <a:rPr lang="en-US" sz="1800" dirty="0"/>
              <a:t>Optimizes angle for solar panels over the Martian year</a:t>
            </a:r>
          </a:p>
          <a:p>
            <a:pPr lvl="1"/>
            <a:r>
              <a:rPr lang="en-US" sz="2200" dirty="0"/>
              <a:t>Curve Fitting</a:t>
            </a:r>
          </a:p>
          <a:p>
            <a:pPr lvl="2"/>
            <a:r>
              <a:rPr lang="en-US" sz="1800" dirty="0"/>
              <a:t>Used to find data, and visualize trends</a:t>
            </a:r>
          </a:p>
          <a:p>
            <a:pPr lvl="1"/>
            <a:r>
              <a:rPr lang="en-US" sz="2200" dirty="0"/>
              <a:t>Contour Plot</a:t>
            </a:r>
          </a:p>
          <a:p>
            <a:pPr lvl="2"/>
            <a:r>
              <a:rPr lang="en-US" sz="1800" dirty="0"/>
              <a:t>Used to visualize the topography of Mars</a:t>
            </a:r>
          </a:p>
          <a:p>
            <a:pPr lvl="1"/>
            <a:endParaRPr lang="en-US" sz="1600" dirty="0"/>
          </a:p>
          <a:p>
            <a:pPr marL="914400" lvl="2" indent="0">
              <a:buNone/>
            </a:pPr>
            <a:endParaRPr lang="en-US" sz="1800" dirty="0"/>
          </a:p>
          <a:p>
            <a:pPr lvl="2"/>
            <a:endParaRPr lang="en-US" sz="1800" dirty="0"/>
          </a:p>
          <a:p>
            <a:pPr lvl="2"/>
            <a:endParaRPr lang="en-US" sz="1800" dirty="0"/>
          </a:p>
        </p:txBody>
      </p:sp>
    </p:spTree>
    <p:extLst>
      <p:ext uri="{BB962C8B-B14F-4D97-AF65-F5344CB8AC3E}">
        <p14:creationId xmlns:p14="http://schemas.microsoft.com/office/powerpoint/2010/main" val="3268432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49286-7E88-448C-A39C-EF3B2EA09A8E}"/>
              </a:ext>
            </a:extLst>
          </p:cNvPr>
          <p:cNvSpPr>
            <a:spLocks noGrp="1"/>
          </p:cNvSpPr>
          <p:nvPr>
            <p:ph type="title"/>
          </p:nvPr>
        </p:nvSpPr>
        <p:spPr/>
        <p:txBody>
          <a:bodyPr/>
          <a:lstStyle/>
          <a:p>
            <a:r>
              <a:rPr lang="en-US" dirty="0"/>
              <a:t>Code Showcase</a:t>
            </a:r>
          </a:p>
        </p:txBody>
      </p:sp>
      <p:sp>
        <p:nvSpPr>
          <p:cNvPr id="3" name="Content Placeholder 2">
            <a:extLst>
              <a:ext uri="{FF2B5EF4-FFF2-40B4-BE49-F238E27FC236}">
                <a16:creationId xmlns:a16="http://schemas.microsoft.com/office/drawing/2014/main" id="{DA5B1639-703C-4615-A8EF-8755D0D994B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03129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lstStyle/>
          <a:p>
            <a:r>
              <a:rPr lang="en-US" dirty="0" smtClean="0"/>
              <a:t>6 min to talk</a:t>
            </a:r>
          </a:p>
          <a:p>
            <a:r>
              <a:rPr lang="en-US" dirty="0" smtClean="0"/>
              <a:t>~1 min for questions</a:t>
            </a:r>
          </a:p>
          <a:p>
            <a:r>
              <a:rPr lang="en-US" dirty="0" smtClean="0"/>
              <a:t>Everyone needs to fill out the peer feedback sheet (see link on SLACK)</a:t>
            </a:r>
            <a:endParaRPr lang="en-US" dirty="0"/>
          </a:p>
        </p:txBody>
      </p:sp>
    </p:spTree>
    <p:extLst>
      <p:ext uri="{BB962C8B-B14F-4D97-AF65-F5344CB8AC3E}">
        <p14:creationId xmlns:p14="http://schemas.microsoft.com/office/powerpoint/2010/main" val="4247920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A9F8BD4-6BEF-49D3-96D8-E43FA82C90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3141" y="0"/>
            <a:ext cx="9405718" cy="5928060"/>
          </a:xfrm>
        </p:spPr>
      </p:pic>
    </p:spTree>
    <p:extLst>
      <p:ext uri="{BB962C8B-B14F-4D97-AF65-F5344CB8AC3E}">
        <p14:creationId xmlns:p14="http://schemas.microsoft.com/office/powerpoint/2010/main" val="1828571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F36BCF1-C51D-4F28-B133-60A2843C14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0060" y="372868"/>
            <a:ext cx="10032521" cy="5771912"/>
          </a:xfrm>
        </p:spPr>
      </p:pic>
    </p:spTree>
    <p:extLst>
      <p:ext uri="{BB962C8B-B14F-4D97-AF65-F5344CB8AC3E}">
        <p14:creationId xmlns:p14="http://schemas.microsoft.com/office/powerpoint/2010/main" val="366330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7F926-5C1D-4270-9194-1C7BDB78116E}"/>
              </a:ext>
            </a:extLst>
          </p:cNvPr>
          <p:cNvSpPr>
            <a:spLocks noGrp="1"/>
          </p:cNvSpPr>
          <p:nvPr>
            <p:ph type="title"/>
          </p:nvPr>
        </p:nvSpPr>
        <p:spPr/>
        <p:txBody>
          <a:bodyPr/>
          <a:lstStyle/>
          <a:p>
            <a:r>
              <a:rPr lang="en-US" dirty="0"/>
              <a:t>Improvements</a:t>
            </a:r>
          </a:p>
        </p:txBody>
      </p:sp>
      <p:sp>
        <p:nvSpPr>
          <p:cNvPr id="3" name="Content Placeholder 2">
            <a:extLst>
              <a:ext uri="{FF2B5EF4-FFF2-40B4-BE49-F238E27FC236}">
                <a16:creationId xmlns:a16="http://schemas.microsoft.com/office/drawing/2014/main" id="{03C4D2B3-594E-4DA3-A06F-5A66BD609E66}"/>
              </a:ext>
            </a:extLst>
          </p:cNvPr>
          <p:cNvSpPr>
            <a:spLocks noGrp="1"/>
          </p:cNvSpPr>
          <p:nvPr>
            <p:ph idx="1"/>
          </p:nvPr>
        </p:nvSpPr>
        <p:spPr>
          <a:xfrm>
            <a:off x="1066800" y="1845734"/>
            <a:ext cx="10058400" cy="4023360"/>
          </a:xfrm>
        </p:spPr>
        <p:txBody>
          <a:bodyPr/>
          <a:lstStyle/>
          <a:p>
            <a:r>
              <a:rPr lang="en-US" dirty="0"/>
              <a:t>Code</a:t>
            </a:r>
          </a:p>
          <a:p>
            <a:pPr lvl="1"/>
            <a:r>
              <a:rPr lang="en-US" dirty="0"/>
              <a:t>Not very precise data on Mars landscape </a:t>
            </a:r>
          </a:p>
          <a:p>
            <a:r>
              <a:rPr lang="en-US" dirty="0"/>
              <a:t>Mars Landscape</a:t>
            </a:r>
          </a:p>
          <a:p>
            <a:pPr lvl="1"/>
            <a:r>
              <a:rPr lang="en-US" dirty="0"/>
              <a:t>Dust Storms would hamper efficiency of solar panels</a:t>
            </a:r>
          </a:p>
          <a:p>
            <a:r>
              <a:rPr lang="en-US" dirty="0"/>
              <a:t>Atmospheric Pressure</a:t>
            </a:r>
          </a:p>
          <a:p>
            <a:pPr lvl="1"/>
            <a:r>
              <a:rPr lang="en-US" dirty="0"/>
              <a:t>Slightly alters the solar collection with varying  elevation</a:t>
            </a:r>
          </a:p>
          <a:p>
            <a:pPr marL="201168" lvl="1" indent="0">
              <a:buNone/>
            </a:pPr>
            <a:endParaRPr lang="en-US" dirty="0"/>
          </a:p>
        </p:txBody>
      </p:sp>
      <p:pic>
        <p:nvPicPr>
          <p:cNvPr id="5" name="Picture 4">
            <a:extLst>
              <a:ext uri="{FF2B5EF4-FFF2-40B4-BE49-F238E27FC236}">
                <a16:creationId xmlns:a16="http://schemas.microsoft.com/office/drawing/2014/main" id="{A94E628C-8BD0-41E3-88F7-1C86715CB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8662" y="1949568"/>
            <a:ext cx="5423338" cy="4152541"/>
          </a:xfrm>
          <a:prstGeom prst="rect">
            <a:avLst/>
          </a:prstGeom>
        </p:spPr>
      </p:pic>
    </p:spTree>
    <p:extLst>
      <p:ext uri="{BB962C8B-B14F-4D97-AF65-F5344CB8AC3E}">
        <p14:creationId xmlns:p14="http://schemas.microsoft.com/office/powerpoint/2010/main" val="23638645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972600" y="1763267"/>
            <a:ext cx="10250800" cy="958400"/>
          </a:xfrm>
          <a:prstGeom prst="rect">
            <a:avLst/>
          </a:prstGeom>
        </p:spPr>
        <p:txBody>
          <a:bodyPr spcFirstLastPara="1" wrap="square" lIns="121900" tIns="121900" rIns="121900" bIns="121900" anchor="b" anchorCtr="0">
            <a:noAutofit/>
          </a:bodyPr>
          <a:lstStyle/>
          <a:p>
            <a:r>
              <a:rPr lang="en" dirty="0" smtClean="0"/>
              <a:t>[6] S.W.H (Upstream)</a:t>
            </a:r>
            <a:endParaRPr dirty="0"/>
          </a:p>
        </p:txBody>
      </p:sp>
      <p:sp>
        <p:nvSpPr>
          <p:cNvPr id="86" name="Google Shape;86;p13"/>
          <p:cNvSpPr txBox="1">
            <a:spLocks noGrp="1"/>
          </p:cNvSpPr>
          <p:nvPr>
            <p:ph type="subTitle" idx="1"/>
          </p:nvPr>
        </p:nvSpPr>
        <p:spPr>
          <a:xfrm>
            <a:off x="972600" y="2721667"/>
            <a:ext cx="10250800" cy="3305200"/>
          </a:xfrm>
          <a:prstGeom prst="rect">
            <a:avLst/>
          </a:prstGeom>
        </p:spPr>
        <p:txBody>
          <a:bodyPr spcFirstLastPara="1" wrap="square" lIns="121900" tIns="121900" rIns="121900" bIns="121900" anchor="t" anchorCtr="0">
            <a:noAutofit/>
          </a:bodyPr>
          <a:lstStyle/>
          <a:p>
            <a:pPr marL="0" indent="0"/>
            <a:r>
              <a:rPr lang="en" sz="3200"/>
              <a:t>By:</a:t>
            </a:r>
            <a:endParaRPr sz="3200"/>
          </a:p>
          <a:p>
            <a:pPr marL="609585" indent="-507987">
              <a:buSzPts val="2400"/>
              <a:buChar char="●"/>
            </a:pPr>
            <a:r>
              <a:rPr lang="en" sz="3200"/>
              <a:t>Jackson Lee - Head Coder</a:t>
            </a:r>
            <a:endParaRPr sz="3200"/>
          </a:p>
          <a:p>
            <a:pPr marL="609585" indent="-507987">
              <a:buSzPts val="2400"/>
              <a:buChar char="●"/>
            </a:pPr>
            <a:r>
              <a:rPr lang="en" sz="3200"/>
              <a:t>Sierra Teeter - Presentation, Co-data collector</a:t>
            </a:r>
            <a:endParaRPr sz="3200"/>
          </a:p>
          <a:p>
            <a:pPr marL="609585" indent="-507987">
              <a:buSzPts val="2400"/>
              <a:buChar char="●"/>
            </a:pPr>
            <a:r>
              <a:rPr lang="en" sz="3200"/>
              <a:t>William Smith - Co-data collector, Coding</a:t>
            </a:r>
            <a:endParaRPr sz="3200"/>
          </a:p>
          <a:p>
            <a:pPr marL="609585" indent="-507987">
              <a:buSzPts val="2400"/>
              <a:buChar char="●"/>
            </a:pPr>
            <a:r>
              <a:rPr lang="en" sz="3200"/>
              <a:t>Stephen Majors - Co-data collector, Coding</a:t>
            </a:r>
            <a:endParaRPr sz="3200"/>
          </a:p>
          <a:p>
            <a:pPr marL="609585" indent="-507987">
              <a:buSzPts val="2400"/>
              <a:buChar char="●"/>
            </a:pPr>
            <a:r>
              <a:rPr lang="en" sz="3200"/>
              <a:t>Qing Leow - Co-data collector, Coding</a:t>
            </a:r>
            <a:endParaRPr sz="3200"/>
          </a:p>
        </p:txBody>
      </p:sp>
    </p:spTree>
    <p:extLst>
      <p:ext uri="{BB962C8B-B14F-4D97-AF65-F5344CB8AC3E}">
        <p14:creationId xmlns:p14="http://schemas.microsoft.com/office/powerpoint/2010/main" val="669338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Autofit/>
          </a:bodyPr>
          <a:lstStyle/>
          <a:p>
            <a:r>
              <a:rPr lang="en"/>
              <a:t>Motivation</a:t>
            </a:r>
            <a:endParaRPr/>
          </a:p>
        </p:txBody>
      </p:sp>
      <p:sp>
        <p:nvSpPr>
          <p:cNvPr id="92" name="Google Shape;92;p14"/>
          <p:cNvSpPr txBox="1">
            <a:spLocks noGrp="1"/>
          </p:cNvSpPr>
          <p:nvPr>
            <p:ph type="body" idx="1"/>
          </p:nvPr>
        </p:nvSpPr>
        <p:spPr>
          <a:xfrm>
            <a:off x="628133" y="1434700"/>
            <a:ext cx="6408800" cy="3014800"/>
          </a:xfrm>
          <a:prstGeom prst="rect">
            <a:avLst/>
          </a:prstGeom>
        </p:spPr>
        <p:txBody>
          <a:bodyPr spcFirstLastPara="1" wrap="square" lIns="121900" tIns="121900" rIns="121900" bIns="121900" anchor="t" anchorCtr="0">
            <a:noAutofit/>
          </a:bodyPr>
          <a:lstStyle/>
          <a:p>
            <a:pPr marL="0" indent="0">
              <a:buNone/>
            </a:pPr>
            <a:r>
              <a:rPr lang="en" b="1"/>
              <a:t>Project Dam that River</a:t>
            </a:r>
            <a:endParaRPr b="1"/>
          </a:p>
          <a:p>
            <a:pPr>
              <a:spcBef>
                <a:spcPts val="2133"/>
              </a:spcBef>
            </a:pPr>
            <a:r>
              <a:rPr lang="en"/>
              <a:t>Produce significant amounts of hydroelectric power. </a:t>
            </a:r>
            <a:endParaRPr/>
          </a:p>
          <a:p>
            <a:r>
              <a:rPr lang="en"/>
              <a:t>Locate several, potential locations along the river. </a:t>
            </a:r>
            <a:endParaRPr/>
          </a:p>
          <a:p>
            <a:r>
              <a:rPr lang="en"/>
              <a:t>Determine optimal location for quickest return of dam constructions cost. </a:t>
            </a:r>
            <a:endParaRPr/>
          </a:p>
          <a:p>
            <a:r>
              <a:rPr lang="en"/>
              <a:t>Create millions of dollars in electricity revenue. </a:t>
            </a:r>
            <a:endParaRPr/>
          </a:p>
          <a:p>
            <a:r>
              <a:rPr lang="en"/>
              <a:t>Hydroelectric power is very green, Mississippi river can produce a lot of it</a:t>
            </a:r>
            <a:endParaRPr/>
          </a:p>
        </p:txBody>
      </p:sp>
      <p:pic>
        <p:nvPicPr>
          <p:cNvPr id="93" name="Google Shape;93;p14"/>
          <p:cNvPicPr preferRelativeResize="0"/>
          <p:nvPr/>
        </p:nvPicPr>
        <p:blipFill>
          <a:blip r:embed="rId3">
            <a:alphaModFix/>
          </a:blip>
          <a:stretch>
            <a:fillRect/>
          </a:stretch>
        </p:blipFill>
        <p:spPr>
          <a:xfrm>
            <a:off x="7213600" y="232901"/>
            <a:ext cx="4748667" cy="2611767"/>
          </a:xfrm>
          <a:prstGeom prst="rect">
            <a:avLst/>
          </a:prstGeom>
          <a:noFill/>
          <a:ln>
            <a:noFill/>
          </a:ln>
        </p:spPr>
      </p:pic>
      <p:pic>
        <p:nvPicPr>
          <p:cNvPr id="94" name="Google Shape;94;p14"/>
          <p:cNvPicPr preferRelativeResize="0"/>
          <p:nvPr/>
        </p:nvPicPr>
        <p:blipFill>
          <a:blip r:embed="rId4">
            <a:alphaModFix/>
          </a:blip>
          <a:stretch>
            <a:fillRect/>
          </a:stretch>
        </p:blipFill>
        <p:spPr>
          <a:xfrm>
            <a:off x="7240134" y="3047867"/>
            <a:ext cx="4748668" cy="2986467"/>
          </a:xfrm>
          <a:prstGeom prst="rect">
            <a:avLst/>
          </a:prstGeom>
          <a:noFill/>
          <a:ln>
            <a:noFill/>
          </a:ln>
        </p:spPr>
      </p:pic>
    </p:spTree>
    <p:extLst>
      <p:ext uri="{BB962C8B-B14F-4D97-AF65-F5344CB8AC3E}">
        <p14:creationId xmlns:p14="http://schemas.microsoft.com/office/powerpoint/2010/main" val="2738173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Autofit/>
          </a:bodyPr>
          <a:lstStyle/>
          <a:p>
            <a:r>
              <a:rPr lang="en"/>
              <a:t>Data Collection</a:t>
            </a:r>
            <a:endParaRPr/>
          </a:p>
        </p:txBody>
      </p:sp>
      <p:sp>
        <p:nvSpPr>
          <p:cNvPr id="100" name="Google Shape;100;p15"/>
          <p:cNvSpPr txBox="1">
            <a:spLocks noGrp="1"/>
          </p:cNvSpPr>
          <p:nvPr>
            <p:ph type="body" idx="1"/>
          </p:nvPr>
        </p:nvSpPr>
        <p:spPr>
          <a:xfrm>
            <a:off x="0" y="1357067"/>
            <a:ext cx="7541200" cy="4452000"/>
          </a:xfrm>
          <a:prstGeom prst="rect">
            <a:avLst/>
          </a:prstGeom>
        </p:spPr>
        <p:txBody>
          <a:bodyPr spcFirstLastPara="1" wrap="square" lIns="121900" tIns="121900" rIns="121900" bIns="121900" anchor="t" anchorCtr="0">
            <a:noAutofit/>
          </a:bodyPr>
          <a:lstStyle/>
          <a:p>
            <a:pPr indent="-423323">
              <a:buSzPts val="1400"/>
            </a:pPr>
            <a:r>
              <a:rPr lang="en" sz="1867"/>
              <a:t>Determined 15 cities located along the Mississippi. </a:t>
            </a:r>
            <a:endParaRPr sz="1867"/>
          </a:p>
          <a:p>
            <a:pPr indent="-423323">
              <a:buSzPts val="1400"/>
            </a:pPr>
            <a:r>
              <a:rPr lang="en" sz="1867"/>
              <a:t>Use interpolation to find other optional locations between chosen 15 cities. </a:t>
            </a:r>
            <a:endParaRPr sz="1867"/>
          </a:p>
          <a:p>
            <a:pPr indent="-423323">
              <a:buSzPts val="1400"/>
            </a:pPr>
            <a:r>
              <a:rPr lang="en" sz="1867"/>
              <a:t>Flow rate data collected from US Geological Survey.</a:t>
            </a:r>
            <a:endParaRPr sz="1867"/>
          </a:p>
          <a:p>
            <a:pPr indent="-423323">
              <a:buSzPts val="1400"/>
            </a:pPr>
            <a:r>
              <a:rPr lang="en" sz="1867"/>
              <a:t>Labor cost data collected from public government information.</a:t>
            </a:r>
            <a:endParaRPr sz="1867"/>
          </a:p>
          <a:p>
            <a:pPr indent="-423323">
              <a:buSzPts val="1400"/>
            </a:pPr>
            <a:r>
              <a:rPr lang="en" sz="1867"/>
              <a:t>Concrete and dam construction costs collected from previous dam construction projects.</a:t>
            </a:r>
            <a:endParaRPr sz="1867"/>
          </a:p>
          <a:p>
            <a:pPr indent="-423323">
              <a:buSzPts val="1400"/>
            </a:pPr>
            <a:r>
              <a:rPr lang="en" sz="1867"/>
              <a:t>Record data in Excel to be read into MATLAB.</a:t>
            </a:r>
            <a:endParaRPr sz="1867"/>
          </a:p>
          <a:p>
            <a:pPr indent="-423323">
              <a:buSzPts val="1400"/>
            </a:pPr>
            <a:r>
              <a:rPr lang="en" sz="1867"/>
              <a:t>No current data for changing width of river along entire length. </a:t>
            </a:r>
            <a:endParaRPr sz="1867"/>
          </a:p>
          <a:p>
            <a:pPr lvl="1">
              <a:spcBef>
                <a:spcPts val="0"/>
              </a:spcBef>
            </a:pPr>
            <a:r>
              <a:rPr lang="en"/>
              <a:t>Used distance tools to determine width of river at each chosen location. </a:t>
            </a:r>
            <a:endParaRPr/>
          </a:p>
          <a:p>
            <a:pPr indent="-423323">
              <a:buSzPts val="1400"/>
            </a:pPr>
            <a:r>
              <a:rPr lang="en" sz="1867"/>
              <a:t>No current data for how far cities are located down the river. </a:t>
            </a:r>
            <a:endParaRPr sz="1867"/>
          </a:p>
          <a:p>
            <a:pPr lvl="1">
              <a:spcBef>
                <a:spcPts val="0"/>
              </a:spcBef>
            </a:pPr>
            <a:r>
              <a:rPr lang="en"/>
              <a:t>Used distance tools on google maps to roughly estimate distance data.</a:t>
            </a:r>
            <a:endParaRPr/>
          </a:p>
          <a:p>
            <a:pPr indent="0">
              <a:spcBef>
                <a:spcPts val="2133"/>
              </a:spcBef>
              <a:spcAft>
                <a:spcPts val="2133"/>
              </a:spcAft>
              <a:buNone/>
            </a:pPr>
            <a:endParaRPr sz="1867"/>
          </a:p>
        </p:txBody>
      </p:sp>
      <p:pic>
        <p:nvPicPr>
          <p:cNvPr id="101" name="Google Shape;101;p15"/>
          <p:cNvPicPr preferRelativeResize="0"/>
          <p:nvPr/>
        </p:nvPicPr>
        <p:blipFill>
          <a:blip r:embed="rId3">
            <a:alphaModFix/>
          </a:blip>
          <a:stretch>
            <a:fillRect/>
          </a:stretch>
        </p:blipFill>
        <p:spPr>
          <a:xfrm>
            <a:off x="7373001" y="1"/>
            <a:ext cx="4818999" cy="2972167"/>
          </a:xfrm>
          <a:prstGeom prst="rect">
            <a:avLst/>
          </a:prstGeom>
          <a:noFill/>
          <a:ln>
            <a:noFill/>
          </a:ln>
        </p:spPr>
      </p:pic>
      <p:pic>
        <p:nvPicPr>
          <p:cNvPr id="102" name="Google Shape;102;p15"/>
          <p:cNvPicPr preferRelativeResize="0"/>
          <p:nvPr/>
        </p:nvPicPr>
        <p:blipFill>
          <a:blip r:embed="rId4">
            <a:alphaModFix/>
          </a:blip>
          <a:stretch>
            <a:fillRect/>
          </a:stretch>
        </p:blipFill>
        <p:spPr>
          <a:xfrm>
            <a:off x="7660300" y="3086901"/>
            <a:ext cx="4244400" cy="3063463"/>
          </a:xfrm>
          <a:prstGeom prst="rect">
            <a:avLst/>
          </a:prstGeom>
          <a:noFill/>
          <a:ln>
            <a:noFill/>
          </a:ln>
        </p:spPr>
      </p:pic>
    </p:spTree>
    <p:extLst>
      <p:ext uri="{BB962C8B-B14F-4D97-AF65-F5344CB8AC3E}">
        <p14:creationId xmlns:p14="http://schemas.microsoft.com/office/powerpoint/2010/main" val="29168923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Autofit/>
          </a:bodyPr>
          <a:lstStyle/>
          <a:p>
            <a:r>
              <a:rPr lang="en"/>
              <a:t>Our Algorithm </a:t>
            </a:r>
            <a:endParaRPr/>
          </a:p>
        </p:txBody>
      </p:sp>
      <p:sp>
        <p:nvSpPr>
          <p:cNvPr id="108" name="Google Shape;108;p16"/>
          <p:cNvSpPr txBox="1">
            <a:spLocks noGrp="1"/>
          </p:cNvSpPr>
          <p:nvPr>
            <p:ph type="body" idx="1"/>
          </p:nvPr>
        </p:nvSpPr>
        <p:spPr>
          <a:xfrm>
            <a:off x="415600" y="1719900"/>
            <a:ext cx="9948400" cy="4452000"/>
          </a:xfrm>
          <a:prstGeom prst="rect">
            <a:avLst/>
          </a:prstGeom>
        </p:spPr>
        <p:txBody>
          <a:bodyPr spcFirstLastPara="1" wrap="square" lIns="121900" tIns="121900" rIns="121900" bIns="121900" anchor="t" anchorCtr="0">
            <a:noAutofit/>
          </a:bodyPr>
          <a:lstStyle/>
          <a:p>
            <a:pPr indent="-440256">
              <a:buSzPts val="1600"/>
            </a:pPr>
            <a:r>
              <a:rPr lang="en" sz="2133"/>
              <a:t>Reads in data from Excel regarding river at 15 cities</a:t>
            </a:r>
            <a:endParaRPr sz="2133"/>
          </a:p>
          <a:p>
            <a:pPr indent="-440256">
              <a:buSzPts val="1600"/>
            </a:pPr>
            <a:r>
              <a:rPr lang="en" sz="2133"/>
              <a:t>Uses kinetic energy balance to determine how much electricity can be made in each spot</a:t>
            </a:r>
            <a:endParaRPr sz="2133"/>
          </a:p>
          <a:p>
            <a:pPr indent="-440256">
              <a:buSzPts val="1600"/>
            </a:pPr>
            <a:r>
              <a:rPr lang="en" sz="2133"/>
              <a:t>Taking into account cost of materials, electricity, and minimum wage, determines which city is the best spot for a dam</a:t>
            </a:r>
            <a:endParaRPr sz="2133"/>
          </a:p>
          <a:p>
            <a:pPr indent="-440256">
              <a:buSzPts val="1600"/>
            </a:pPr>
            <a:r>
              <a:rPr lang="en" sz="2133"/>
              <a:t>Interpolates between each two cities all river data using spline</a:t>
            </a:r>
            <a:endParaRPr sz="2133"/>
          </a:p>
          <a:p>
            <a:pPr indent="-440256">
              <a:buSzPts val="1600"/>
            </a:pPr>
            <a:r>
              <a:rPr lang="en" sz="2133"/>
              <a:t>Runs the same analysis on each interpolated point to find if there is a good spot between the two cities</a:t>
            </a:r>
            <a:endParaRPr sz="2133"/>
          </a:p>
          <a:p>
            <a:pPr indent="-440256">
              <a:buSzPts val="1600"/>
            </a:pPr>
            <a:r>
              <a:rPr lang="en" sz="2133"/>
              <a:t>Presents which spot takes the fewest number of days to break even monetarily</a:t>
            </a:r>
            <a:endParaRPr sz="2133"/>
          </a:p>
        </p:txBody>
      </p:sp>
    </p:spTree>
    <p:extLst>
      <p:ext uri="{BB962C8B-B14F-4D97-AF65-F5344CB8AC3E}">
        <p14:creationId xmlns:p14="http://schemas.microsoft.com/office/powerpoint/2010/main" val="427144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Autofit/>
          </a:bodyPr>
          <a:lstStyle/>
          <a:p>
            <a:r>
              <a:rPr lang="en"/>
              <a:t>Code Demonstration</a:t>
            </a:r>
            <a:endParaRPr/>
          </a:p>
        </p:txBody>
      </p:sp>
    </p:spTree>
    <p:extLst>
      <p:ext uri="{BB962C8B-B14F-4D97-AF65-F5344CB8AC3E}">
        <p14:creationId xmlns:p14="http://schemas.microsoft.com/office/powerpoint/2010/main" val="2255608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8"/>
          <p:cNvSpPr txBox="1">
            <a:spLocks noGrp="1"/>
          </p:cNvSpPr>
          <p:nvPr>
            <p:ph type="title"/>
          </p:nvPr>
        </p:nvSpPr>
        <p:spPr>
          <a:xfrm>
            <a:off x="415600" y="546667"/>
            <a:ext cx="11360800" cy="810400"/>
          </a:xfrm>
          <a:prstGeom prst="rect">
            <a:avLst/>
          </a:prstGeom>
        </p:spPr>
        <p:txBody>
          <a:bodyPr spcFirstLastPara="1" wrap="square" lIns="121900" tIns="121900" rIns="121900" bIns="121900" anchor="t" anchorCtr="0">
            <a:noAutofit/>
          </a:bodyPr>
          <a:lstStyle/>
          <a:p>
            <a:r>
              <a:rPr lang="en"/>
              <a:t>Improvements</a:t>
            </a:r>
            <a:endParaRPr/>
          </a:p>
        </p:txBody>
      </p:sp>
      <p:sp>
        <p:nvSpPr>
          <p:cNvPr id="119" name="Google Shape;119;p18"/>
          <p:cNvSpPr txBox="1">
            <a:spLocks noGrp="1"/>
          </p:cNvSpPr>
          <p:nvPr>
            <p:ph type="body" idx="1"/>
          </p:nvPr>
        </p:nvSpPr>
        <p:spPr>
          <a:xfrm>
            <a:off x="415600" y="1639833"/>
            <a:ext cx="6783600" cy="4452000"/>
          </a:xfrm>
          <a:prstGeom prst="rect">
            <a:avLst/>
          </a:prstGeom>
        </p:spPr>
        <p:txBody>
          <a:bodyPr spcFirstLastPara="1" wrap="square" lIns="121900" tIns="121900" rIns="121900" bIns="121900" anchor="t" anchorCtr="0">
            <a:noAutofit/>
          </a:bodyPr>
          <a:lstStyle/>
          <a:p>
            <a:r>
              <a:rPr lang="en"/>
              <a:t>Research and locate accurate data for distance of cities along the river and corresponding width.</a:t>
            </a:r>
            <a:endParaRPr/>
          </a:p>
          <a:p>
            <a:r>
              <a:rPr lang="en"/>
              <a:t>Determine a yearly average flow rate of the river across different locations. </a:t>
            </a:r>
            <a:endParaRPr/>
          </a:p>
          <a:p>
            <a:r>
              <a:rPr lang="en"/>
              <a:t>Account for drastic depth change due to flooding and water level changes.</a:t>
            </a:r>
            <a:endParaRPr/>
          </a:p>
          <a:p>
            <a:r>
              <a:rPr lang="en"/>
              <a:t>Determine a way to read data live into an excel sheet to be used for updating data in real time.</a:t>
            </a:r>
            <a:endParaRPr/>
          </a:p>
          <a:p>
            <a:r>
              <a:rPr lang="en"/>
              <a:t>Account for the shape of the riverbed.</a:t>
            </a:r>
            <a:endParaRPr/>
          </a:p>
        </p:txBody>
      </p:sp>
      <p:pic>
        <p:nvPicPr>
          <p:cNvPr id="120" name="Google Shape;120;p18"/>
          <p:cNvPicPr preferRelativeResize="0"/>
          <p:nvPr/>
        </p:nvPicPr>
        <p:blipFill>
          <a:blip r:embed="rId3">
            <a:alphaModFix/>
          </a:blip>
          <a:stretch>
            <a:fillRect/>
          </a:stretch>
        </p:blipFill>
        <p:spPr>
          <a:xfrm>
            <a:off x="7199201" y="3208227"/>
            <a:ext cx="4913401" cy="3272967"/>
          </a:xfrm>
          <a:prstGeom prst="rect">
            <a:avLst/>
          </a:prstGeom>
          <a:noFill/>
          <a:ln>
            <a:noFill/>
          </a:ln>
        </p:spPr>
      </p:pic>
      <p:pic>
        <p:nvPicPr>
          <p:cNvPr id="121" name="Google Shape;121;p18"/>
          <p:cNvPicPr preferRelativeResize="0"/>
          <p:nvPr/>
        </p:nvPicPr>
        <p:blipFill>
          <a:blip r:embed="rId4">
            <a:alphaModFix/>
          </a:blip>
          <a:stretch>
            <a:fillRect/>
          </a:stretch>
        </p:blipFill>
        <p:spPr>
          <a:xfrm>
            <a:off x="7742267" y="83728"/>
            <a:ext cx="4352552" cy="3022605"/>
          </a:xfrm>
          <a:prstGeom prst="rect">
            <a:avLst/>
          </a:prstGeom>
          <a:noFill/>
          <a:ln>
            <a:noFill/>
          </a:ln>
        </p:spPr>
      </p:pic>
    </p:spTree>
    <p:extLst>
      <p:ext uri="{BB962C8B-B14F-4D97-AF65-F5344CB8AC3E}">
        <p14:creationId xmlns:p14="http://schemas.microsoft.com/office/powerpoint/2010/main" val="15051322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520700" y="1714500"/>
            <a:ext cx="10962800" cy="1244800"/>
          </a:xfrm>
          <a:prstGeom prst="rect">
            <a:avLst/>
          </a:prstGeom>
        </p:spPr>
        <p:txBody>
          <a:bodyPr spcFirstLastPara="1" wrap="square" lIns="121900" tIns="121900" rIns="121900" bIns="121900" anchor="ctr" anchorCtr="0">
            <a:noAutofit/>
          </a:bodyPr>
          <a:lstStyle/>
          <a:p>
            <a:pPr algn="ctr"/>
            <a:r>
              <a:rPr lang="en" b="1" dirty="0" smtClean="0">
                <a:latin typeface="Playfair Display"/>
                <a:ea typeface="Playfair Display"/>
                <a:cs typeface="Playfair Display"/>
                <a:sym typeface="Playfair Display"/>
              </a:rPr>
              <a:t>[7] DELTK </a:t>
            </a:r>
            <a:r>
              <a:rPr lang="en" b="1" dirty="0">
                <a:latin typeface="Playfair Display"/>
                <a:ea typeface="Playfair Display"/>
                <a:cs typeface="Playfair Display"/>
                <a:sym typeface="Playfair Display"/>
              </a:rPr>
              <a:t>Medical</a:t>
            </a:r>
            <a:endParaRPr b="1" dirty="0">
              <a:latin typeface="Playfair Display"/>
              <a:ea typeface="Playfair Display"/>
              <a:cs typeface="Playfair Display"/>
              <a:sym typeface="Playfair Display"/>
            </a:endParaRPr>
          </a:p>
        </p:txBody>
      </p:sp>
      <p:sp>
        <p:nvSpPr>
          <p:cNvPr id="68" name="Google Shape;68;p13"/>
          <p:cNvSpPr txBox="1">
            <a:spLocks noGrp="1"/>
          </p:cNvSpPr>
          <p:nvPr>
            <p:ph type="subTitle" idx="1"/>
          </p:nvPr>
        </p:nvSpPr>
        <p:spPr>
          <a:xfrm>
            <a:off x="520700" y="3515640"/>
            <a:ext cx="10962800" cy="577200"/>
          </a:xfrm>
          <a:prstGeom prst="rect">
            <a:avLst/>
          </a:prstGeom>
        </p:spPr>
        <p:txBody>
          <a:bodyPr spcFirstLastPara="1" wrap="square" lIns="121900" tIns="121900" rIns="121900" bIns="121900" anchor="t" anchorCtr="0">
            <a:noAutofit/>
          </a:bodyPr>
          <a:lstStyle/>
          <a:p>
            <a:pPr marL="0" indent="0" algn="ctr"/>
            <a:r>
              <a:rPr lang="en">
                <a:latin typeface="Playfair Display"/>
                <a:ea typeface="Playfair Display"/>
                <a:cs typeface="Playfair Display"/>
                <a:sym typeface="Playfair Display"/>
              </a:rPr>
              <a:t>Ellie Condon: Data Collector</a:t>
            </a:r>
            <a:endParaRPr>
              <a:latin typeface="Playfair Display"/>
              <a:ea typeface="Playfair Display"/>
              <a:cs typeface="Playfair Display"/>
              <a:sym typeface="Playfair Display"/>
            </a:endParaRPr>
          </a:p>
          <a:p>
            <a:pPr marL="0" indent="0" algn="ctr"/>
            <a:r>
              <a:rPr lang="en">
                <a:latin typeface="Playfair Display"/>
                <a:ea typeface="Playfair Display"/>
                <a:cs typeface="Playfair Display"/>
                <a:sym typeface="Playfair Display"/>
              </a:rPr>
              <a:t>Kevin Fan: Team Leader</a:t>
            </a:r>
            <a:endParaRPr>
              <a:latin typeface="Playfair Display"/>
              <a:ea typeface="Playfair Display"/>
              <a:cs typeface="Playfair Display"/>
              <a:sym typeface="Playfair Display"/>
            </a:endParaRPr>
          </a:p>
          <a:p>
            <a:pPr marL="0" indent="0" algn="ctr"/>
            <a:r>
              <a:rPr lang="en">
                <a:latin typeface="Playfair Display"/>
                <a:ea typeface="Playfair Display"/>
                <a:cs typeface="Playfair Display"/>
                <a:sym typeface="Playfair Display"/>
              </a:rPr>
              <a:t>Daniel Hammer: Coder - Searchable Database</a:t>
            </a:r>
            <a:endParaRPr>
              <a:latin typeface="Playfair Display"/>
              <a:ea typeface="Playfair Display"/>
              <a:cs typeface="Playfair Display"/>
              <a:sym typeface="Playfair Display"/>
            </a:endParaRPr>
          </a:p>
          <a:p>
            <a:pPr marL="0" indent="0" algn="ctr"/>
            <a:r>
              <a:rPr lang="en">
                <a:latin typeface="Playfair Display"/>
                <a:ea typeface="Playfair Display"/>
                <a:cs typeface="Playfair Display"/>
                <a:sym typeface="Playfair Display"/>
              </a:rPr>
              <a:t>Lauren Jean: Coder - Model Fitting </a:t>
            </a:r>
            <a:endParaRPr>
              <a:latin typeface="Playfair Display"/>
              <a:ea typeface="Playfair Display"/>
              <a:cs typeface="Playfair Display"/>
              <a:sym typeface="Playfair Display"/>
            </a:endParaRPr>
          </a:p>
          <a:p>
            <a:pPr marL="0" indent="0" algn="ctr"/>
            <a:r>
              <a:rPr lang="en">
                <a:latin typeface="Playfair Display"/>
                <a:ea typeface="Playfair Display"/>
                <a:cs typeface="Playfair Display"/>
                <a:sym typeface="Playfair Display"/>
              </a:rPr>
              <a:t>Tommy Simon: Coder - Searchable Database</a:t>
            </a:r>
            <a:endParaRPr>
              <a:latin typeface="Playfair Display"/>
              <a:ea typeface="Playfair Display"/>
              <a:cs typeface="Playfair Display"/>
              <a:sym typeface="Playfair Display"/>
            </a:endParaRPr>
          </a:p>
        </p:txBody>
      </p:sp>
    </p:spTree>
    <p:extLst>
      <p:ext uri="{BB962C8B-B14F-4D97-AF65-F5344CB8AC3E}">
        <p14:creationId xmlns:p14="http://schemas.microsoft.com/office/powerpoint/2010/main" val="3525461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13BA0-15C0-4F81-A9B5-4BE78B675401}"/>
              </a:ext>
            </a:extLst>
          </p:cNvPr>
          <p:cNvSpPr>
            <a:spLocks noGrp="1"/>
          </p:cNvSpPr>
          <p:nvPr>
            <p:ph type="ctrTitle"/>
          </p:nvPr>
        </p:nvSpPr>
        <p:spPr/>
        <p:txBody>
          <a:bodyPr/>
          <a:lstStyle/>
          <a:p>
            <a:r>
              <a:rPr lang="en-US" dirty="0" smtClean="0"/>
              <a:t>[1] </a:t>
            </a:r>
            <a:r>
              <a:rPr lang="en-US" dirty="0" err="1" smtClean="0"/>
              <a:t>Latmab</a:t>
            </a:r>
            <a:r>
              <a:rPr lang="en-US" dirty="0" smtClean="0"/>
              <a:t>-x</a:t>
            </a:r>
            <a:endParaRPr lang="en-US" dirty="0"/>
          </a:p>
        </p:txBody>
      </p:sp>
      <p:sp>
        <p:nvSpPr>
          <p:cNvPr id="3" name="Subtitle 2">
            <a:extLst>
              <a:ext uri="{FF2B5EF4-FFF2-40B4-BE49-F238E27FC236}">
                <a16:creationId xmlns:a16="http://schemas.microsoft.com/office/drawing/2014/main" id="{90F6AB02-130E-4F89-A618-2BDD18E6CFAA}"/>
              </a:ext>
            </a:extLst>
          </p:cNvPr>
          <p:cNvSpPr>
            <a:spLocks noGrp="1"/>
          </p:cNvSpPr>
          <p:nvPr>
            <p:ph type="subTitle" idx="1"/>
          </p:nvPr>
        </p:nvSpPr>
        <p:spPr/>
        <p:txBody>
          <a:bodyPr/>
          <a:lstStyle/>
          <a:p>
            <a:r>
              <a:rPr lang="en-US" dirty="0"/>
              <a:t>Charles-analysis, Alissa-data, </a:t>
            </a:r>
            <a:r>
              <a:rPr lang="en-US" dirty="0" err="1"/>
              <a:t>divyesh</a:t>
            </a:r>
            <a:r>
              <a:rPr lang="en-US" dirty="0"/>
              <a:t>-code</a:t>
            </a:r>
          </a:p>
          <a:p>
            <a:r>
              <a:rPr lang="en-US" dirty="0"/>
              <a:t>Emma-optimization, Nathan-tester</a:t>
            </a:r>
          </a:p>
        </p:txBody>
      </p:sp>
    </p:spTree>
    <p:extLst>
      <p:ext uri="{BB962C8B-B14F-4D97-AF65-F5344CB8AC3E}">
        <p14:creationId xmlns:p14="http://schemas.microsoft.com/office/powerpoint/2010/main" val="3146930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4"/>
          <p:cNvPicPr preferRelativeResize="0"/>
          <p:nvPr/>
        </p:nvPicPr>
        <p:blipFill>
          <a:blip r:embed="rId3">
            <a:alphaModFix/>
          </a:blip>
          <a:stretch>
            <a:fillRect/>
          </a:stretch>
        </p:blipFill>
        <p:spPr>
          <a:xfrm>
            <a:off x="162000" y="89975"/>
            <a:ext cx="11868000" cy="6678075"/>
          </a:xfrm>
          <a:prstGeom prst="rect">
            <a:avLst/>
          </a:prstGeom>
          <a:noFill/>
          <a:ln>
            <a:noFill/>
          </a:ln>
        </p:spPr>
      </p:pic>
      <p:sp>
        <p:nvSpPr>
          <p:cNvPr id="74" name="Google Shape;74;p14"/>
          <p:cNvSpPr txBox="1">
            <a:spLocks noGrp="1"/>
          </p:cNvSpPr>
          <p:nvPr>
            <p:ph type="title"/>
          </p:nvPr>
        </p:nvSpPr>
        <p:spPr>
          <a:xfrm>
            <a:off x="145667" y="212100"/>
            <a:ext cx="3745600" cy="6114800"/>
          </a:xfrm>
          <a:prstGeom prst="rect">
            <a:avLst/>
          </a:prstGeom>
          <a:solidFill>
            <a:srgbClr val="1C4587"/>
          </a:solidFill>
          <a:ln w="9525" cap="flat" cmpd="sng">
            <a:solidFill>
              <a:srgbClr val="FFFFFF"/>
            </a:solidFill>
            <a:prstDash val="dash"/>
            <a:round/>
            <a:headEnd type="none" w="sm" len="sm"/>
            <a:tailEnd type="none" w="sm" len="sm"/>
          </a:ln>
        </p:spPr>
        <p:txBody>
          <a:bodyPr spcFirstLastPara="1" wrap="square" lIns="121900" tIns="121900" rIns="121900" bIns="121900" anchor="ctr" anchorCtr="0">
            <a:noAutofit/>
          </a:bodyPr>
          <a:lstStyle/>
          <a:p>
            <a:pPr algn="ctr"/>
            <a:r>
              <a:rPr lang="en" sz="2400" b="1">
                <a:latin typeface="Playfair Display"/>
                <a:ea typeface="Playfair Display"/>
                <a:cs typeface="Playfair Display"/>
                <a:sym typeface="Playfair Display"/>
              </a:rPr>
              <a:t>Our Purpose</a:t>
            </a:r>
            <a:endParaRPr sz="2400" b="1">
              <a:latin typeface="Playfair Display"/>
              <a:ea typeface="Playfair Display"/>
              <a:cs typeface="Playfair Display"/>
              <a:sym typeface="Playfair Display"/>
            </a:endParaRPr>
          </a:p>
          <a:p>
            <a:pPr algn="ctr"/>
            <a:endParaRPr sz="2400" b="1">
              <a:latin typeface="Playfair Display"/>
              <a:ea typeface="Playfair Display"/>
              <a:cs typeface="Playfair Display"/>
              <a:sym typeface="Playfair Display"/>
            </a:endParaRPr>
          </a:p>
          <a:p>
            <a:pPr algn="ctr"/>
            <a:r>
              <a:rPr lang="en" sz="2400">
                <a:latin typeface="Playfair Display"/>
                <a:ea typeface="Playfair Display"/>
                <a:cs typeface="Playfair Display"/>
                <a:sym typeface="Playfair Display"/>
              </a:rPr>
              <a:t>Utilizing a common material extrusion fabrication method  (FDM ) in order to 3D print human bones with various 3D printing parameters.</a:t>
            </a:r>
            <a:endParaRPr sz="2400">
              <a:latin typeface="Playfair Display"/>
              <a:ea typeface="Playfair Display"/>
              <a:cs typeface="Playfair Display"/>
              <a:sym typeface="Playfair Display"/>
            </a:endParaRPr>
          </a:p>
        </p:txBody>
      </p:sp>
      <p:sp>
        <p:nvSpPr>
          <p:cNvPr id="75" name="Google Shape;75;p14"/>
          <p:cNvSpPr txBox="1">
            <a:spLocks noGrp="1"/>
          </p:cNvSpPr>
          <p:nvPr>
            <p:ph type="title"/>
          </p:nvPr>
        </p:nvSpPr>
        <p:spPr>
          <a:xfrm>
            <a:off x="4282800" y="216200"/>
            <a:ext cx="3593600" cy="6114800"/>
          </a:xfrm>
          <a:prstGeom prst="rect">
            <a:avLst/>
          </a:prstGeom>
          <a:solidFill>
            <a:srgbClr val="1C4587"/>
          </a:solidFill>
          <a:ln w="9525" cap="flat" cmpd="sng">
            <a:solidFill>
              <a:srgbClr val="FFFFFF"/>
            </a:solidFill>
            <a:prstDash val="dash"/>
            <a:round/>
            <a:headEnd type="none" w="sm" len="sm"/>
            <a:tailEnd type="none" w="sm" len="sm"/>
          </a:ln>
        </p:spPr>
        <p:txBody>
          <a:bodyPr spcFirstLastPara="1" wrap="square" lIns="121900" tIns="121900" rIns="121900" bIns="121900" anchor="ctr" anchorCtr="0">
            <a:noAutofit/>
          </a:bodyPr>
          <a:lstStyle/>
          <a:p>
            <a:pPr algn="ctr"/>
            <a:r>
              <a:rPr lang="en" sz="2400" b="1">
                <a:latin typeface="Playfair Display"/>
                <a:ea typeface="Playfair Display"/>
                <a:cs typeface="Playfair Display"/>
                <a:sym typeface="Playfair Display"/>
              </a:rPr>
              <a:t>The Solution</a:t>
            </a:r>
            <a:endParaRPr sz="2400" b="1">
              <a:latin typeface="Playfair Display"/>
              <a:ea typeface="Playfair Display"/>
              <a:cs typeface="Playfair Display"/>
              <a:sym typeface="Playfair Display"/>
            </a:endParaRPr>
          </a:p>
          <a:p>
            <a:pPr algn="ctr"/>
            <a:endParaRPr sz="2400" b="1">
              <a:latin typeface="Playfair Display"/>
              <a:ea typeface="Playfair Display"/>
              <a:cs typeface="Playfair Display"/>
              <a:sym typeface="Playfair Display"/>
            </a:endParaRPr>
          </a:p>
          <a:p>
            <a:pPr algn="ctr"/>
            <a:r>
              <a:rPr lang="en" sz="2400">
                <a:latin typeface="Playfair Display"/>
                <a:ea typeface="Playfair Display"/>
                <a:cs typeface="Playfair Display"/>
                <a:sym typeface="Playfair Display"/>
              </a:rPr>
              <a:t>We created a program to generate a list of suitable materials as well as optimal print setting </a:t>
            </a:r>
            <a:endParaRPr sz="2400">
              <a:latin typeface="Playfair Display"/>
              <a:ea typeface="Playfair Display"/>
              <a:cs typeface="Playfair Display"/>
              <a:sym typeface="Playfair Display"/>
            </a:endParaRPr>
          </a:p>
        </p:txBody>
      </p:sp>
      <p:sp>
        <p:nvSpPr>
          <p:cNvPr id="76" name="Google Shape;76;p14"/>
          <p:cNvSpPr txBox="1">
            <a:spLocks noGrp="1"/>
          </p:cNvSpPr>
          <p:nvPr>
            <p:ph type="title"/>
          </p:nvPr>
        </p:nvSpPr>
        <p:spPr>
          <a:xfrm>
            <a:off x="8267900" y="212000"/>
            <a:ext cx="3745600" cy="6114800"/>
          </a:xfrm>
          <a:prstGeom prst="rect">
            <a:avLst/>
          </a:prstGeom>
          <a:solidFill>
            <a:srgbClr val="1C4587"/>
          </a:solidFill>
          <a:ln w="9525" cap="flat" cmpd="sng">
            <a:solidFill>
              <a:srgbClr val="FFFFFF"/>
            </a:solidFill>
            <a:prstDash val="dash"/>
            <a:round/>
            <a:headEnd type="none" w="sm" len="sm"/>
            <a:tailEnd type="none" w="sm" len="sm"/>
          </a:ln>
        </p:spPr>
        <p:txBody>
          <a:bodyPr spcFirstLastPara="1" wrap="square" lIns="121900" tIns="121900" rIns="121900" bIns="121900" anchor="ctr" anchorCtr="0">
            <a:noAutofit/>
          </a:bodyPr>
          <a:lstStyle/>
          <a:p>
            <a:pPr algn="ctr"/>
            <a:endParaRPr sz="2400" b="1">
              <a:latin typeface="Playfair Display"/>
              <a:ea typeface="Playfair Display"/>
              <a:cs typeface="Playfair Display"/>
              <a:sym typeface="Playfair Display"/>
            </a:endParaRPr>
          </a:p>
          <a:p>
            <a:pPr algn="ctr"/>
            <a:endParaRPr sz="2400" b="1">
              <a:latin typeface="Playfair Display"/>
              <a:ea typeface="Playfair Display"/>
              <a:cs typeface="Playfair Display"/>
              <a:sym typeface="Playfair Display"/>
            </a:endParaRPr>
          </a:p>
          <a:p>
            <a:pPr algn="ctr"/>
            <a:endParaRPr sz="2400" b="1">
              <a:latin typeface="Playfair Display"/>
              <a:ea typeface="Playfair Display"/>
              <a:cs typeface="Playfair Display"/>
              <a:sym typeface="Playfair Display"/>
            </a:endParaRPr>
          </a:p>
          <a:p>
            <a:pPr algn="ctr"/>
            <a:endParaRPr sz="2400" b="1">
              <a:latin typeface="Playfair Display"/>
              <a:ea typeface="Playfair Display"/>
              <a:cs typeface="Playfair Display"/>
              <a:sym typeface="Playfair Display"/>
            </a:endParaRPr>
          </a:p>
          <a:p>
            <a:pPr algn="ctr"/>
            <a:r>
              <a:rPr lang="en" sz="2400" b="1">
                <a:latin typeface="Playfair Display"/>
                <a:ea typeface="Playfair Display"/>
                <a:cs typeface="Playfair Display"/>
                <a:sym typeface="Playfair Display"/>
              </a:rPr>
              <a:t>Why?</a:t>
            </a:r>
            <a:endParaRPr sz="2400" b="1">
              <a:latin typeface="Playfair Display"/>
              <a:ea typeface="Playfair Display"/>
              <a:cs typeface="Playfair Display"/>
              <a:sym typeface="Playfair Display"/>
            </a:endParaRPr>
          </a:p>
          <a:p>
            <a:pPr algn="ctr"/>
            <a:endParaRPr sz="2400">
              <a:latin typeface="Playfair Display"/>
              <a:ea typeface="Playfair Display"/>
              <a:cs typeface="Playfair Display"/>
              <a:sym typeface="Playfair Display"/>
            </a:endParaRPr>
          </a:p>
          <a:p>
            <a:pPr marL="609585" indent="-457189">
              <a:buSzPts val="1800"/>
              <a:buFont typeface="Playfair Display"/>
              <a:buChar char="-"/>
            </a:pPr>
            <a:r>
              <a:rPr lang="en" sz="2400">
                <a:latin typeface="Playfair Display"/>
                <a:ea typeface="Playfair Display"/>
                <a:cs typeface="Playfair Display"/>
                <a:sym typeface="Playfair Display"/>
              </a:rPr>
              <a:t>Speeds up the process of searching for materials</a:t>
            </a:r>
            <a:endParaRPr sz="2400">
              <a:latin typeface="Playfair Display"/>
              <a:ea typeface="Playfair Display"/>
              <a:cs typeface="Playfair Display"/>
              <a:sym typeface="Playfair Display"/>
            </a:endParaRPr>
          </a:p>
          <a:p>
            <a:pPr marL="609585" indent="-457189">
              <a:buSzPts val="1800"/>
              <a:buFont typeface="Playfair Display"/>
              <a:buChar char="-"/>
            </a:pPr>
            <a:r>
              <a:rPr lang="en" sz="2400">
                <a:latin typeface="Playfair Display"/>
                <a:ea typeface="Playfair Display"/>
                <a:cs typeface="Playfair Display"/>
                <a:sym typeface="Playfair Display"/>
              </a:rPr>
              <a:t>Allows more types/brands of material to be tested</a:t>
            </a:r>
            <a:endParaRPr sz="2400">
              <a:latin typeface="Playfair Display"/>
              <a:ea typeface="Playfair Display"/>
              <a:cs typeface="Playfair Display"/>
              <a:sym typeface="Playfair Display"/>
            </a:endParaRPr>
          </a:p>
          <a:p>
            <a:pPr marL="609585" indent="-457189">
              <a:buSzPts val="1800"/>
              <a:buFont typeface="Playfair Display"/>
              <a:buChar char="-"/>
            </a:pPr>
            <a:r>
              <a:rPr lang="en" sz="2400">
                <a:latin typeface="Playfair Display"/>
                <a:ea typeface="Playfair Display"/>
                <a:cs typeface="Playfair Display"/>
                <a:sym typeface="Playfair Display"/>
              </a:rPr>
              <a:t>More precise strength estimation</a:t>
            </a:r>
            <a:endParaRPr sz="2400">
              <a:latin typeface="Playfair Display"/>
              <a:ea typeface="Playfair Display"/>
              <a:cs typeface="Playfair Display"/>
              <a:sym typeface="Playfair Display"/>
            </a:endParaRPr>
          </a:p>
          <a:p>
            <a:pPr marL="609585" indent="-457189">
              <a:buSzPts val="1800"/>
              <a:buFont typeface="Playfair Display"/>
              <a:buChar char="-"/>
            </a:pPr>
            <a:r>
              <a:rPr lang="en" sz="2400">
                <a:latin typeface="Playfair Display"/>
                <a:ea typeface="Playfair Display"/>
                <a:cs typeface="Playfair Display"/>
                <a:sym typeface="Playfair Display"/>
              </a:rPr>
              <a:t>Low cost prosthetics </a:t>
            </a:r>
            <a:endParaRPr sz="2400">
              <a:latin typeface="Playfair Display"/>
              <a:ea typeface="Playfair Display"/>
              <a:cs typeface="Playfair Display"/>
              <a:sym typeface="Playfair Display"/>
            </a:endParaRPr>
          </a:p>
          <a:p>
            <a:pPr marL="609585" algn="ctr"/>
            <a:endParaRPr sz="2400">
              <a:latin typeface="Playfair Display"/>
              <a:ea typeface="Playfair Display"/>
              <a:cs typeface="Playfair Display"/>
              <a:sym typeface="Playfair Display"/>
            </a:endParaRPr>
          </a:p>
          <a:p>
            <a:pPr marL="609585" algn="ctr"/>
            <a:endParaRPr sz="2400">
              <a:latin typeface="Playfair Display"/>
              <a:ea typeface="Playfair Display"/>
              <a:cs typeface="Playfair Display"/>
              <a:sym typeface="Playfair Display"/>
            </a:endParaRPr>
          </a:p>
          <a:p>
            <a:pPr algn="ctr"/>
            <a:endParaRPr sz="2400">
              <a:latin typeface="Playfair Display"/>
              <a:ea typeface="Playfair Display"/>
              <a:cs typeface="Playfair Display"/>
              <a:sym typeface="Playfair Display"/>
            </a:endParaRPr>
          </a:p>
        </p:txBody>
      </p:sp>
      <p:sp>
        <p:nvSpPr>
          <p:cNvPr id="77" name="Google Shape;77;p14"/>
          <p:cNvSpPr txBox="1"/>
          <p:nvPr/>
        </p:nvSpPr>
        <p:spPr>
          <a:xfrm>
            <a:off x="145667" y="6331000"/>
            <a:ext cx="11868000" cy="346400"/>
          </a:xfrm>
          <a:prstGeom prst="rect">
            <a:avLst/>
          </a:prstGeom>
          <a:solidFill>
            <a:srgbClr val="1C4587"/>
          </a:solidFill>
          <a:ln w="9525" cap="flat" cmpd="sng">
            <a:solidFill>
              <a:srgbClr val="FFFFFF"/>
            </a:solidFill>
            <a:prstDash val="dash"/>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1467" u="sng" kern="0">
                <a:solidFill>
                  <a:srgbClr val="4FC3F7"/>
                </a:solidFill>
                <a:latin typeface="Arial"/>
                <a:cs typeface="Arial"/>
                <a:sym typeface="Arial"/>
                <a:hlinkClick r:id="rId4"/>
              </a:rPr>
              <a:t>https://www.slideshare.net/ShuvomGhose/how-to-3d-print-right-now</a:t>
            </a:r>
            <a:endParaRPr sz="1867" kern="0">
              <a:solidFill>
                <a:srgbClr val="000000"/>
              </a:solidFill>
              <a:latin typeface="Roboto"/>
              <a:ea typeface="Roboto"/>
              <a:cs typeface="Roboto"/>
              <a:sym typeface="Roboto"/>
            </a:endParaRPr>
          </a:p>
        </p:txBody>
      </p:sp>
    </p:spTree>
    <p:extLst>
      <p:ext uri="{BB962C8B-B14F-4D97-AF65-F5344CB8AC3E}">
        <p14:creationId xmlns:p14="http://schemas.microsoft.com/office/powerpoint/2010/main" val="4120111838"/>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7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fade">
                                      <p:cBhvr>
                                        <p:cTn id="11" dur="1000"/>
                                        <p:tgtEl>
                                          <p:spTgt spid="7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1000"/>
                                        <p:tgtEl>
                                          <p:spTgt spid="7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fade">
                                      <p:cBhvr>
                                        <p:cTn id="21" dur="1000"/>
                                        <p:tgtEl>
                                          <p:spTgt spid="7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6">
                                            <p:txEl>
                                              <p:pRg st="4" end="4"/>
                                            </p:txEl>
                                          </p:spTgt>
                                        </p:tgtEl>
                                        <p:attrNameLst>
                                          <p:attrName>style.visibility</p:attrName>
                                        </p:attrNameLst>
                                      </p:cBhvr>
                                      <p:to>
                                        <p:strVal val="visible"/>
                                      </p:to>
                                    </p:set>
                                    <p:animEffect transition="in" filter="fade">
                                      <p:cBhvr>
                                        <p:cTn id="26" dur="1000"/>
                                        <p:tgtEl>
                                          <p:spTgt spid="7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6">
                                            <p:txEl>
                                              <p:pRg st="6" end="6"/>
                                            </p:txEl>
                                          </p:spTgt>
                                        </p:tgtEl>
                                        <p:attrNameLst>
                                          <p:attrName>style.visibility</p:attrName>
                                        </p:attrNameLst>
                                      </p:cBhvr>
                                      <p:to>
                                        <p:strVal val="visible"/>
                                      </p:to>
                                    </p:set>
                                    <p:animEffect transition="in" filter="fade">
                                      <p:cBhvr>
                                        <p:cTn id="31" dur="1000"/>
                                        <p:tgtEl>
                                          <p:spTgt spid="76">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6">
                                            <p:txEl>
                                              <p:pRg st="7" end="7"/>
                                            </p:txEl>
                                          </p:spTgt>
                                        </p:tgtEl>
                                        <p:attrNameLst>
                                          <p:attrName>style.visibility</p:attrName>
                                        </p:attrNameLst>
                                      </p:cBhvr>
                                      <p:to>
                                        <p:strVal val="visible"/>
                                      </p:to>
                                    </p:set>
                                    <p:animEffect transition="in" filter="fade">
                                      <p:cBhvr>
                                        <p:cTn id="36" dur="1000"/>
                                        <p:tgtEl>
                                          <p:spTgt spid="76">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6">
                                            <p:txEl>
                                              <p:pRg st="8" end="8"/>
                                            </p:txEl>
                                          </p:spTgt>
                                        </p:tgtEl>
                                        <p:attrNameLst>
                                          <p:attrName>style.visibility</p:attrName>
                                        </p:attrNameLst>
                                      </p:cBhvr>
                                      <p:to>
                                        <p:strVal val="visible"/>
                                      </p:to>
                                    </p:set>
                                    <p:animEffect transition="in" filter="fade">
                                      <p:cBhvr>
                                        <p:cTn id="41" dur="1000"/>
                                        <p:tgtEl>
                                          <p:spTgt spid="76">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6">
                                            <p:txEl>
                                              <p:pRg st="9" end="9"/>
                                            </p:txEl>
                                          </p:spTgt>
                                        </p:tgtEl>
                                        <p:attrNameLst>
                                          <p:attrName>style.visibility</p:attrName>
                                        </p:attrNameLst>
                                      </p:cBhvr>
                                      <p:to>
                                        <p:strVal val="visible"/>
                                      </p:to>
                                    </p:set>
                                    <p:animEffect transition="in" filter="fade">
                                      <p:cBhvr>
                                        <p:cTn id="46" dur="1000"/>
                                        <p:tgtEl>
                                          <p:spTgt spid="7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title"/>
          </p:nvPr>
        </p:nvSpPr>
        <p:spPr>
          <a:xfrm>
            <a:off x="301437" y="477067"/>
            <a:ext cx="3744000" cy="1271200"/>
          </a:xfrm>
          <a:prstGeom prst="rect">
            <a:avLst/>
          </a:prstGeom>
        </p:spPr>
        <p:txBody>
          <a:bodyPr spcFirstLastPara="1" wrap="square" lIns="121900" tIns="121900" rIns="121900" bIns="121900" anchor="b" anchorCtr="0">
            <a:noAutofit/>
          </a:bodyPr>
          <a:lstStyle/>
          <a:p>
            <a:r>
              <a:rPr lang="en" sz="3733">
                <a:latin typeface="Playfair Display"/>
                <a:ea typeface="Playfair Display"/>
                <a:cs typeface="Playfair Display"/>
                <a:sym typeface="Playfair Display"/>
              </a:rPr>
              <a:t>Our algorithm</a:t>
            </a:r>
            <a:endParaRPr sz="3733">
              <a:latin typeface="Playfair Display"/>
              <a:ea typeface="Playfair Display"/>
              <a:cs typeface="Playfair Display"/>
              <a:sym typeface="Playfair Display"/>
            </a:endParaRPr>
          </a:p>
        </p:txBody>
      </p:sp>
      <p:sp>
        <p:nvSpPr>
          <p:cNvPr id="83" name="Google Shape;83;p15"/>
          <p:cNvSpPr txBox="1">
            <a:spLocks noGrp="1"/>
          </p:cNvSpPr>
          <p:nvPr>
            <p:ph type="body" idx="1"/>
          </p:nvPr>
        </p:nvSpPr>
        <p:spPr>
          <a:xfrm>
            <a:off x="301433" y="1954400"/>
            <a:ext cx="3744000" cy="4218000"/>
          </a:xfrm>
          <a:prstGeom prst="rect">
            <a:avLst/>
          </a:prstGeom>
        </p:spPr>
        <p:txBody>
          <a:bodyPr spcFirstLastPara="1" wrap="square" lIns="121900" tIns="121900" rIns="121900" bIns="121900" anchor="t" anchorCtr="0">
            <a:noAutofit/>
          </a:bodyPr>
          <a:lstStyle/>
          <a:p>
            <a:pPr>
              <a:buFont typeface="Playfair Display"/>
              <a:buChar char="●"/>
            </a:pPr>
            <a:r>
              <a:rPr lang="en" sz="2133">
                <a:latin typeface="Playfair Display"/>
                <a:ea typeface="Playfair Display"/>
                <a:cs typeface="Playfair Display"/>
                <a:sym typeface="Playfair Display"/>
              </a:rPr>
              <a:t>Model fit function (fitlm)</a:t>
            </a:r>
            <a:endParaRPr sz="2133">
              <a:latin typeface="Playfair Display"/>
              <a:ea typeface="Playfair Display"/>
              <a:cs typeface="Playfair Display"/>
              <a:sym typeface="Playfair Display"/>
            </a:endParaRPr>
          </a:p>
          <a:p>
            <a:pPr lvl="1" indent="-440256">
              <a:spcBef>
                <a:spcPts val="0"/>
              </a:spcBef>
              <a:buSzPts val="1600"/>
              <a:buFont typeface="Playfair Display"/>
              <a:buChar char="○"/>
            </a:pPr>
            <a:r>
              <a:rPr lang="en" sz="2133">
                <a:latin typeface="Playfair Display"/>
                <a:ea typeface="Playfair Display"/>
                <a:cs typeface="Playfair Display"/>
                <a:sym typeface="Playfair Display"/>
              </a:rPr>
              <a:t>Remove terms</a:t>
            </a:r>
            <a:endParaRPr sz="2133">
              <a:latin typeface="Playfair Display"/>
              <a:ea typeface="Playfair Display"/>
              <a:cs typeface="Playfair Display"/>
              <a:sym typeface="Playfair Display"/>
            </a:endParaRPr>
          </a:p>
          <a:p>
            <a:pPr indent="-440256">
              <a:buSzPts val="1600"/>
              <a:buFont typeface="Playfair Display"/>
              <a:buChar char="●"/>
            </a:pPr>
            <a:r>
              <a:rPr lang="en" sz="2133">
                <a:latin typeface="Playfair Display"/>
                <a:ea typeface="Playfair Display"/>
                <a:cs typeface="Playfair Display"/>
                <a:sym typeface="Playfair Display"/>
              </a:rPr>
              <a:t>Optimization function (feval)</a:t>
            </a:r>
            <a:endParaRPr sz="2133">
              <a:latin typeface="Playfair Display"/>
              <a:ea typeface="Playfair Display"/>
              <a:cs typeface="Playfair Display"/>
              <a:sym typeface="Playfair Display"/>
            </a:endParaRPr>
          </a:p>
          <a:p>
            <a:pPr marL="0" indent="0">
              <a:spcBef>
                <a:spcPts val="2133"/>
              </a:spcBef>
              <a:spcAft>
                <a:spcPts val="2133"/>
              </a:spcAft>
              <a:buNone/>
            </a:pPr>
            <a:endParaRPr sz="2133">
              <a:latin typeface="Playfair Display"/>
              <a:ea typeface="Playfair Display"/>
              <a:cs typeface="Playfair Display"/>
              <a:sym typeface="Playfair Display"/>
            </a:endParaRPr>
          </a:p>
        </p:txBody>
      </p:sp>
      <p:sp>
        <p:nvSpPr>
          <p:cNvPr id="84" name="Google Shape;84;p15"/>
          <p:cNvSpPr txBox="1">
            <a:spLocks noGrp="1"/>
          </p:cNvSpPr>
          <p:nvPr>
            <p:ph type="title"/>
          </p:nvPr>
        </p:nvSpPr>
        <p:spPr>
          <a:xfrm>
            <a:off x="6525333" y="1590933"/>
            <a:ext cx="3222400" cy="924400"/>
          </a:xfrm>
          <a:prstGeom prst="rect">
            <a:avLst/>
          </a:prstGeom>
          <a:solidFill>
            <a:srgbClr val="A4C2F4"/>
          </a:solidFill>
        </p:spPr>
        <p:txBody>
          <a:bodyPr spcFirstLastPara="1" wrap="square" lIns="121900" tIns="121900" rIns="121900" bIns="121900" anchor="ctr" anchorCtr="0">
            <a:noAutofit/>
          </a:bodyPr>
          <a:lstStyle/>
          <a:p>
            <a:pPr algn="ctr"/>
            <a:r>
              <a:rPr lang="en" sz="2400">
                <a:latin typeface="Playfair Display"/>
                <a:ea typeface="Playfair Display"/>
                <a:cs typeface="Playfair Display"/>
                <a:sym typeface="Playfair Display"/>
              </a:rPr>
              <a:t>Create model fit</a:t>
            </a:r>
            <a:r>
              <a:rPr lang="en">
                <a:latin typeface="Playfair Display"/>
                <a:ea typeface="Playfair Display"/>
                <a:cs typeface="Playfair Display"/>
                <a:sym typeface="Playfair Display"/>
              </a:rPr>
              <a:t> </a:t>
            </a:r>
            <a:endParaRPr>
              <a:latin typeface="Playfair Display"/>
              <a:ea typeface="Playfair Display"/>
              <a:cs typeface="Playfair Display"/>
              <a:sym typeface="Playfair Display"/>
            </a:endParaRPr>
          </a:p>
        </p:txBody>
      </p:sp>
      <p:sp>
        <p:nvSpPr>
          <p:cNvPr id="85" name="Google Shape;85;p15"/>
          <p:cNvSpPr txBox="1">
            <a:spLocks noGrp="1"/>
          </p:cNvSpPr>
          <p:nvPr>
            <p:ph type="title"/>
          </p:nvPr>
        </p:nvSpPr>
        <p:spPr>
          <a:xfrm>
            <a:off x="6264533" y="2730833"/>
            <a:ext cx="3744000" cy="1271200"/>
          </a:xfrm>
          <a:prstGeom prst="rect">
            <a:avLst/>
          </a:prstGeom>
          <a:solidFill>
            <a:srgbClr val="3C78D8"/>
          </a:solidFill>
        </p:spPr>
        <p:txBody>
          <a:bodyPr spcFirstLastPara="1" wrap="square" lIns="121900" tIns="121900" rIns="121900" bIns="121900" anchor="ctr" anchorCtr="0">
            <a:noAutofit/>
          </a:bodyPr>
          <a:lstStyle/>
          <a:p>
            <a:pPr algn="ctr"/>
            <a:r>
              <a:rPr lang="en" sz="2400">
                <a:latin typeface="Playfair Display"/>
                <a:ea typeface="Playfair Display"/>
                <a:cs typeface="Playfair Display"/>
                <a:sym typeface="Playfair Display"/>
              </a:rPr>
              <a:t>Use data to find increase in  maximum tensile strength</a:t>
            </a:r>
            <a:endParaRPr sz="2400">
              <a:latin typeface="Playfair Display"/>
              <a:ea typeface="Playfair Display"/>
              <a:cs typeface="Playfair Display"/>
              <a:sym typeface="Playfair Display"/>
            </a:endParaRPr>
          </a:p>
        </p:txBody>
      </p:sp>
      <p:sp>
        <p:nvSpPr>
          <p:cNvPr id="86" name="Google Shape;86;p15"/>
          <p:cNvSpPr txBox="1">
            <a:spLocks noGrp="1"/>
          </p:cNvSpPr>
          <p:nvPr>
            <p:ph type="title"/>
          </p:nvPr>
        </p:nvSpPr>
        <p:spPr>
          <a:xfrm>
            <a:off x="6264533" y="5625100"/>
            <a:ext cx="3744000" cy="924400"/>
          </a:xfrm>
          <a:prstGeom prst="rect">
            <a:avLst/>
          </a:prstGeom>
          <a:solidFill>
            <a:srgbClr val="1C4587"/>
          </a:solidFill>
        </p:spPr>
        <p:txBody>
          <a:bodyPr spcFirstLastPara="1" wrap="square" lIns="121900" tIns="121900" rIns="121900" bIns="121900" anchor="ctr" anchorCtr="0">
            <a:noAutofit/>
          </a:bodyPr>
          <a:lstStyle/>
          <a:p>
            <a:pPr algn="ctr"/>
            <a:r>
              <a:rPr lang="en" sz="2400">
                <a:latin typeface="Playfair Display"/>
                <a:ea typeface="Playfair Display"/>
                <a:cs typeface="Playfair Display"/>
                <a:sym typeface="Playfair Display"/>
              </a:rPr>
              <a:t>Generate a database based on tensile strength input</a:t>
            </a:r>
            <a:endParaRPr sz="2400">
              <a:latin typeface="Playfair Display"/>
              <a:ea typeface="Playfair Display"/>
              <a:cs typeface="Playfair Display"/>
              <a:sym typeface="Playfair Display"/>
            </a:endParaRPr>
          </a:p>
        </p:txBody>
      </p:sp>
      <p:sp>
        <p:nvSpPr>
          <p:cNvPr id="87" name="Google Shape;87;p15"/>
          <p:cNvSpPr txBox="1">
            <a:spLocks noGrp="1"/>
          </p:cNvSpPr>
          <p:nvPr>
            <p:ph type="title"/>
          </p:nvPr>
        </p:nvSpPr>
        <p:spPr>
          <a:xfrm>
            <a:off x="5805733" y="4177967"/>
            <a:ext cx="4661600" cy="1121200"/>
          </a:xfrm>
          <a:prstGeom prst="rect">
            <a:avLst/>
          </a:prstGeom>
          <a:solidFill>
            <a:srgbClr val="1155CC"/>
          </a:solidFill>
        </p:spPr>
        <p:txBody>
          <a:bodyPr spcFirstLastPara="1" wrap="square" lIns="121900" tIns="121900" rIns="121900" bIns="121900" anchor="ctr" anchorCtr="0">
            <a:noAutofit/>
          </a:bodyPr>
          <a:lstStyle/>
          <a:p>
            <a:pPr algn="ctr"/>
            <a:r>
              <a:rPr lang="en" sz="2400">
                <a:latin typeface="Playfair Display"/>
                <a:ea typeface="Playfair Display"/>
                <a:cs typeface="Playfair Display"/>
                <a:sym typeface="Playfair Display"/>
              </a:rPr>
              <a:t>Apply the percentage increase in maximum tensile strength to current supplier data</a:t>
            </a:r>
            <a:endParaRPr sz="2400">
              <a:latin typeface="Playfair Display"/>
              <a:ea typeface="Playfair Display"/>
              <a:cs typeface="Playfair Display"/>
              <a:sym typeface="Playfair Display"/>
            </a:endParaRPr>
          </a:p>
        </p:txBody>
      </p:sp>
      <p:sp>
        <p:nvSpPr>
          <p:cNvPr id="88" name="Google Shape;88;p15"/>
          <p:cNvSpPr txBox="1">
            <a:spLocks noGrp="1"/>
          </p:cNvSpPr>
          <p:nvPr>
            <p:ph type="title"/>
          </p:nvPr>
        </p:nvSpPr>
        <p:spPr>
          <a:xfrm>
            <a:off x="6525333" y="342233"/>
            <a:ext cx="3222400" cy="924400"/>
          </a:xfrm>
          <a:prstGeom prst="rect">
            <a:avLst/>
          </a:prstGeom>
          <a:solidFill>
            <a:srgbClr val="C9DAF8"/>
          </a:solidFill>
        </p:spPr>
        <p:txBody>
          <a:bodyPr spcFirstLastPara="1" wrap="square" lIns="121900" tIns="121900" rIns="121900" bIns="121900" anchor="ctr" anchorCtr="0">
            <a:noAutofit/>
          </a:bodyPr>
          <a:lstStyle/>
          <a:p>
            <a:pPr algn="ctr"/>
            <a:r>
              <a:rPr lang="en" sz="2400">
                <a:latin typeface="Playfair Display"/>
                <a:ea typeface="Playfair Display"/>
                <a:cs typeface="Playfair Display"/>
                <a:sym typeface="Playfair Display"/>
              </a:rPr>
              <a:t>Input testing data</a:t>
            </a:r>
            <a:endParaRPr sz="2400">
              <a:latin typeface="Playfair Display"/>
              <a:ea typeface="Playfair Display"/>
              <a:cs typeface="Playfair Display"/>
              <a:sym typeface="Playfair Display"/>
            </a:endParaRPr>
          </a:p>
        </p:txBody>
      </p:sp>
      <p:cxnSp>
        <p:nvCxnSpPr>
          <p:cNvPr id="89" name="Google Shape;89;p15"/>
          <p:cNvCxnSpPr>
            <a:stCxn id="88" idx="2"/>
            <a:endCxn id="84" idx="0"/>
          </p:cNvCxnSpPr>
          <p:nvPr/>
        </p:nvCxnSpPr>
        <p:spPr>
          <a:xfrm>
            <a:off x="8136533" y="1266633"/>
            <a:ext cx="0" cy="324400"/>
          </a:xfrm>
          <a:prstGeom prst="straightConnector1">
            <a:avLst/>
          </a:prstGeom>
          <a:noFill/>
          <a:ln w="9525" cap="flat" cmpd="sng">
            <a:solidFill>
              <a:schemeClr val="dk2"/>
            </a:solidFill>
            <a:prstDash val="solid"/>
            <a:round/>
            <a:headEnd type="none" w="med" len="med"/>
            <a:tailEnd type="none" w="med" len="med"/>
          </a:ln>
        </p:spPr>
      </p:cxnSp>
      <p:cxnSp>
        <p:nvCxnSpPr>
          <p:cNvPr id="90" name="Google Shape;90;p15"/>
          <p:cNvCxnSpPr>
            <a:stCxn id="84" idx="2"/>
            <a:endCxn id="85" idx="0"/>
          </p:cNvCxnSpPr>
          <p:nvPr/>
        </p:nvCxnSpPr>
        <p:spPr>
          <a:xfrm>
            <a:off x="8136533" y="2515333"/>
            <a:ext cx="0" cy="215600"/>
          </a:xfrm>
          <a:prstGeom prst="straightConnector1">
            <a:avLst/>
          </a:prstGeom>
          <a:noFill/>
          <a:ln w="9525" cap="flat" cmpd="sng">
            <a:solidFill>
              <a:schemeClr val="dk2"/>
            </a:solidFill>
            <a:prstDash val="solid"/>
            <a:round/>
            <a:headEnd type="none" w="med" len="med"/>
            <a:tailEnd type="none" w="med" len="med"/>
          </a:ln>
        </p:spPr>
      </p:cxnSp>
      <p:cxnSp>
        <p:nvCxnSpPr>
          <p:cNvPr id="91" name="Google Shape;91;p15"/>
          <p:cNvCxnSpPr>
            <a:endCxn id="87" idx="0"/>
          </p:cNvCxnSpPr>
          <p:nvPr/>
        </p:nvCxnSpPr>
        <p:spPr>
          <a:xfrm>
            <a:off x="8136533" y="3851967"/>
            <a:ext cx="0" cy="326000"/>
          </a:xfrm>
          <a:prstGeom prst="straightConnector1">
            <a:avLst/>
          </a:prstGeom>
          <a:noFill/>
          <a:ln w="9525" cap="flat" cmpd="sng">
            <a:solidFill>
              <a:schemeClr val="dk2"/>
            </a:solidFill>
            <a:prstDash val="solid"/>
            <a:round/>
            <a:headEnd type="none" w="med" len="med"/>
            <a:tailEnd type="none" w="med" len="med"/>
          </a:ln>
        </p:spPr>
      </p:cxnSp>
      <p:cxnSp>
        <p:nvCxnSpPr>
          <p:cNvPr id="92" name="Google Shape;92;p15"/>
          <p:cNvCxnSpPr>
            <a:stCxn id="87" idx="2"/>
            <a:endCxn id="86" idx="0"/>
          </p:cNvCxnSpPr>
          <p:nvPr/>
        </p:nvCxnSpPr>
        <p:spPr>
          <a:xfrm>
            <a:off x="8136533" y="5299167"/>
            <a:ext cx="0" cy="32600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284155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1000"/>
                                        <p:tgtEl>
                                          <p:spTgt spid="8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1000"/>
                                        <p:tgtEl>
                                          <p:spTgt spid="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10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fade">
                                      <p:cBhvr>
                                        <p:cTn id="27" dur="1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614600" y="511433"/>
            <a:ext cx="10962800" cy="1350400"/>
          </a:xfrm>
          <a:prstGeom prst="rect">
            <a:avLst/>
          </a:prstGeom>
        </p:spPr>
        <p:txBody>
          <a:bodyPr spcFirstLastPara="1" wrap="square" lIns="121900" tIns="121900" rIns="121900" bIns="121900" anchor="ctr" anchorCtr="0">
            <a:noAutofit/>
          </a:bodyPr>
          <a:lstStyle/>
          <a:p>
            <a:r>
              <a:rPr lang="en">
                <a:latin typeface="Playfair Display"/>
                <a:ea typeface="Playfair Display"/>
                <a:cs typeface="Playfair Display"/>
                <a:sym typeface="Playfair Display"/>
              </a:rPr>
              <a:t>Program Explained &amp; Demo</a:t>
            </a:r>
            <a:endParaRPr>
              <a:latin typeface="Playfair Display"/>
              <a:ea typeface="Playfair Display"/>
              <a:cs typeface="Playfair Display"/>
              <a:sym typeface="Playfair Display"/>
            </a:endParaRPr>
          </a:p>
        </p:txBody>
      </p:sp>
      <p:pic>
        <p:nvPicPr>
          <p:cNvPr id="98" name="Google Shape;98;p16"/>
          <p:cNvPicPr preferRelativeResize="0"/>
          <p:nvPr/>
        </p:nvPicPr>
        <p:blipFill>
          <a:blip r:embed="rId3">
            <a:alphaModFix/>
          </a:blip>
          <a:stretch>
            <a:fillRect/>
          </a:stretch>
        </p:blipFill>
        <p:spPr>
          <a:xfrm>
            <a:off x="614600" y="1758467"/>
            <a:ext cx="1867133" cy="3528432"/>
          </a:xfrm>
          <a:prstGeom prst="rect">
            <a:avLst/>
          </a:prstGeom>
          <a:noFill/>
          <a:ln>
            <a:noFill/>
          </a:ln>
        </p:spPr>
      </p:pic>
      <p:sp>
        <p:nvSpPr>
          <p:cNvPr id="99" name="Google Shape;99;p16"/>
          <p:cNvSpPr txBox="1"/>
          <p:nvPr/>
        </p:nvSpPr>
        <p:spPr>
          <a:xfrm>
            <a:off x="429767" y="5222167"/>
            <a:ext cx="3018400" cy="610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Playfair Display"/>
                <a:ea typeface="Playfair Display"/>
                <a:cs typeface="Playfair Display"/>
                <a:sym typeface="Playfair Display"/>
              </a:rPr>
              <a:t>Femur:  135 +/- 15MPa</a:t>
            </a:r>
            <a:endParaRPr sz="1867" kern="0">
              <a:solidFill>
                <a:srgbClr val="000000"/>
              </a:solidFill>
              <a:latin typeface="Playfair Display"/>
              <a:ea typeface="Playfair Display"/>
              <a:cs typeface="Playfair Display"/>
              <a:sym typeface="Playfair Display"/>
            </a:endParaRPr>
          </a:p>
        </p:txBody>
      </p:sp>
      <p:pic>
        <p:nvPicPr>
          <p:cNvPr id="100" name="Google Shape;100;p16"/>
          <p:cNvPicPr preferRelativeResize="0"/>
          <p:nvPr/>
        </p:nvPicPr>
        <p:blipFill>
          <a:blip r:embed="rId4">
            <a:alphaModFix/>
          </a:blip>
          <a:stretch>
            <a:fillRect/>
          </a:stretch>
        </p:blipFill>
        <p:spPr>
          <a:xfrm>
            <a:off x="4490600" y="1758468"/>
            <a:ext cx="2745376" cy="3528433"/>
          </a:xfrm>
          <a:prstGeom prst="rect">
            <a:avLst/>
          </a:prstGeom>
          <a:noFill/>
          <a:ln>
            <a:noFill/>
          </a:ln>
        </p:spPr>
      </p:pic>
      <p:sp>
        <p:nvSpPr>
          <p:cNvPr id="101" name="Google Shape;101;p16"/>
          <p:cNvSpPr txBox="1"/>
          <p:nvPr/>
        </p:nvSpPr>
        <p:spPr>
          <a:xfrm>
            <a:off x="4597084" y="5240767"/>
            <a:ext cx="2532400" cy="610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Playfair Display"/>
                <a:ea typeface="Playfair Display"/>
                <a:cs typeface="Playfair Display"/>
                <a:sym typeface="Playfair Display"/>
              </a:rPr>
              <a:t>Tooth: 42 +/- 7 MPa</a:t>
            </a:r>
            <a:endParaRPr sz="1867" kern="0">
              <a:solidFill>
                <a:srgbClr val="000000"/>
              </a:solidFill>
              <a:latin typeface="Playfair Display"/>
              <a:ea typeface="Playfair Display"/>
              <a:cs typeface="Playfair Display"/>
              <a:sym typeface="Playfair Display"/>
            </a:endParaRPr>
          </a:p>
        </p:txBody>
      </p:sp>
      <p:pic>
        <p:nvPicPr>
          <p:cNvPr id="102" name="Google Shape;102;p16"/>
          <p:cNvPicPr preferRelativeResize="0"/>
          <p:nvPr/>
        </p:nvPicPr>
        <p:blipFill>
          <a:blip r:embed="rId5">
            <a:alphaModFix/>
          </a:blip>
          <a:stretch>
            <a:fillRect/>
          </a:stretch>
        </p:blipFill>
        <p:spPr>
          <a:xfrm>
            <a:off x="8658370" y="1758467"/>
            <a:ext cx="2896487" cy="3528435"/>
          </a:xfrm>
          <a:prstGeom prst="rect">
            <a:avLst/>
          </a:prstGeom>
          <a:noFill/>
          <a:ln>
            <a:noFill/>
          </a:ln>
        </p:spPr>
      </p:pic>
      <p:sp>
        <p:nvSpPr>
          <p:cNvPr id="103" name="Google Shape;103;p16"/>
          <p:cNvSpPr txBox="1"/>
          <p:nvPr/>
        </p:nvSpPr>
        <p:spPr>
          <a:xfrm>
            <a:off x="8606467" y="5305367"/>
            <a:ext cx="2745200" cy="369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Playfair Display"/>
                <a:ea typeface="Playfair Display"/>
                <a:cs typeface="Playfair Display"/>
                <a:sym typeface="Playfair Display"/>
              </a:rPr>
              <a:t>Phalanx: 37 +/-  5 MPa</a:t>
            </a:r>
            <a:endParaRPr sz="1867" kern="0">
              <a:solidFill>
                <a:srgbClr val="000000"/>
              </a:solidFill>
              <a:latin typeface="Playfair Display"/>
              <a:ea typeface="Playfair Display"/>
              <a:cs typeface="Playfair Display"/>
              <a:sym typeface="Playfair Display"/>
            </a:endParaRPr>
          </a:p>
        </p:txBody>
      </p:sp>
    </p:spTree>
    <p:extLst>
      <p:ext uri="{BB962C8B-B14F-4D97-AF65-F5344CB8AC3E}">
        <p14:creationId xmlns:p14="http://schemas.microsoft.com/office/powerpoint/2010/main" val="3001952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7"/>
          <p:cNvSpPr txBox="1">
            <a:spLocks noGrp="1"/>
          </p:cNvSpPr>
          <p:nvPr>
            <p:ph type="title"/>
          </p:nvPr>
        </p:nvSpPr>
        <p:spPr>
          <a:xfrm>
            <a:off x="2742800" y="431033"/>
            <a:ext cx="6706400" cy="1164000"/>
          </a:xfrm>
          <a:prstGeom prst="rect">
            <a:avLst/>
          </a:prstGeom>
        </p:spPr>
        <p:txBody>
          <a:bodyPr spcFirstLastPara="1" wrap="square" lIns="121900" tIns="121900" rIns="121900" bIns="121900" anchor="ctr" anchorCtr="0">
            <a:noAutofit/>
          </a:bodyPr>
          <a:lstStyle/>
          <a:p>
            <a:r>
              <a:rPr lang="en" sz="4800" b="1">
                <a:latin typeface="Playfair Display"/>
                <a:ea typeface="Playfair Display"/>
                <a:cs typeface="Playfair Display"/>
                <a:sym typeface="Playfair Display"/>
              </a:rPr>
              <a:t>Future Improvements:</a:t>
            </a:r>
            <a:endParaRPr sz="4800" b="1">
              <a:latin typeface="Playfair Display"/>
              <a:ea typeface="Playfair Display"/>
              <a:cs typeface="Playfair Display"/>
              <a:sym typeface="Playfair Display"/>
            </a:endParaRPr>
          </a:p>
        </p:txBody>
      </p:sp>
      <p:sp>
        <p:nvSpPr>
          <p:cNvPr id="109" name="Google Shape;109;p17"/>
          <p:cNvSpPr txBox="1"/>
          <p:nvPr/>
        </p:nvSpPr>
        <p:spPr>
          <a:xfrm>
            <a:off x="2887000" y="1696633"/>
            <a:ext cx="6418000" cy="4201200"/>
          </a:xfrm>
          <a:prstGeom prst="rect">
            <a:avLst/>
          </a:prstGeom>
          <a:solidFill>
            <a:srgbClr val="073763"/>
          </a:solidFill>
          <a:ln w="9525" cap="flat" cmpd="sng">
            <a:solidFill>
              <a:srgbClr val="FFFFFF"/>
            </a:solidFill>
            <a:prstDash val="dash"/>
            <a:round/>
            <a:headEnd type="none" w="sm" len="sm"/>
            <a:tailEnd type="none" w="sm" len="sm"/>
          </a:ln>
        </p:spPr>
        <p:txBody>
          <a:bodyPr spcFirstLastPara="1" wrap="square" lIns="121900" tIns="121900" rIns="121900" bIns="121900" anchor="t" anchorCtr="0">
            <a:noAutofit/>
          </a:bodyPr>
          <a:lstStyle/>
          <a:p>
            <a:pPr marL="609585" indent="-457189" defTabSz="1219170">
              <a:lnSpc>
                <a:spcPct val="115000"/>
              </a:lnSpc>
              <a:buClr>
                <a:srgbClr val="FAFAFA"/>
              </a:buClr>
              <a:buSzPts val="1800"/>
              <a:buFont typeface="Playfair Display"/>
              <a:buChar char="●"/>
            </a:pPr>
            <a:r>
              <a:rPr lang="en" sz="2400" kern="0">
                <a:solidFill>
                  <a:srgbClr val="FAFAFA"/>
                </a:solidFill>
                <a:latin typeface="Playfair Display"/>
                <a:ea typeface="Playfair Display"/>
                <a:cs typeface="Playfair Display"/>
                <a:sym typeface="Playfair Display"/>
              </a:rPr>
              <a:t>Expand the database so that the user can search for other materials besides polymers and additional physical properties such as percentage elongation, young’s modulus, etc.</a:t>
            </a:r>
            <a:endParaRPr sz="2400" kern="0">
              <a:solidFill>
                <a:srgbClr val="FAFAFA"/>
              </a:solidFill>
              <a:latin typeface="Playfair Display"/>
              <a:ea typeface="Playfair Display"/>
              <a:cs typeface="Playfair Display"/>
              <a:sym typeface="Playfair Display"/>
            </a:endParaRPr>
          </a:p>
          <a:p>
            <a:pPr marL="609585" indent="-457189" defTabSz="1219170">
              <a:lnSpc>
                <a:spcPct val="115000"/>
              </a:lnSpc>
              <a:buClr>
                <a:srgbClr val="FAFAFA"/>
              </a:buClr>
              <a:buSzPts val="1800"/>
              <a:buFont typeface="Playfair Display"/>
              <a:buChar char="●"/>
            </a:pPr>
            <a:r>
              <a:rPr lang="en" sz="2400" kern="0">
                <a:solidFill>
                  <a:srgbClr val="FAFAFA"/>
                </a:solidFill>
                <a:latin typeface="Playfair Display"/>
                <a:ea typeface="Playfair Display"/>
                <a:cs typeface="Playfair Display"/>
                <a:sym typeface="Playfair Display"/>
              </a:rPr>
              <a:t>Assign variables to allow database to account for biocompatibility, not just mechanical properties.</a:t>
            </a:r>
            <a:endParaRPr sz="2400" kern="0">
              <a:solidFill>
                <a:srgbClr val="FAFAFA"/>
              </a:solidFill>
              <a:latin typeface="Playfair Display"/>
              <a:ea typeface="Playfair Display"/>
              <a:cs typeface="Playfair Display"/>
              <a:sym typeface="Playfair Display"/>
            </a:endParaRPr>
          </a:p>
          <a:p>
            <a:pPr marL="609585" indent="-457189" defTabSz="1219170">
              <a:lnSpc>
                <a:spcPct val="115000"/>
              </a:lnSpc>
              <a:buClr>
                <a:srgbClr val="FAFAFA"/>
              </a:buClr>
              <a:buSzPts val="1800"/>
              <a:buFont typeface="Playfair Display"/>
              <a:buChar char="●"/>
            </a:pPr>
            <a:r>
              <a:rPr lang="en" sz="2400" kern="0">
                <a:solidFill>
                  <a:srgbClr val="FAFAFA"/>
                </a:solidFill>
                <a:latin typeface="Playfair Display"/>
                <a:ea typeface="Playfair Display"/>
                <a:cs typeface="Playfair Display"/>
                <a:sym typeface="Playfair Display"/>
              </a:rPr>
              <a:t>Add an economic component.</a:t>
            </a:r>
            <a:endParaRPr sz="2400" kern="0">
              <a:solidFill>
                <a:srgbClr val="FAFAFA"/>
              </a:solidFill>
              <a:latin typeface="Playfair Display"/>
              <a:ea typeface="Playfair Display"/>
              <a:cs typeface="Playfair Display"/>
              <a:sym typeface="Playfair Display"/>
            </a:endParaRPr>
          </a:p>
          <a:p>
            <a:pPr marL="609585" defTabSz="1219170">
              <a:lnSpc>
                <a:spcPct val="115000"/>
              </a:lnSpc>
              <a:spcBef>
                <a:spcPts val="1333"/>
              </a:spcBef>
              <a:buClr>
                <a:srgbClr val="000000"/>
              </a:buClr>
            </a:pPr>
            <a:endParaRPr sz="2400" kern="0">
              <a:solidFill>
                <a:srgbClr val="FAFAFA"/>
              </a:solidFill>
              <a:latin typeface="Playfair Display"/>
              <a:ea typeface="Playfair Display"/>
              <a:cs typeface="Playfair Display"/>
              <a:sym typeface="Playfair Display"/>
            </a:endParaRPr>
          </a:p>
          <a:p>
            <a:pPr defTabSz="1219170">
              <a:lnSpc>
                <a:spcPct val="115000"/>
              </a:lnSpc>
              <a:spcBef>
                <a:spcPts val="1333"/>
              </a:spcBef>
              <a:spcAft>
                <a:spcPts val="1333"/>
              </a:spcAft>
              <a:buClr>
                <a:srgbClr val="000000"/>
              </a:buClr>
            </a:pPr>
            <a:endParaRPr sz="2133" kern="0">
              <a:solidFill>
                <a:srgbClr val="FAFAFA"/>
              </a:solidFill>
              <a:latin typeface="Playfair Display"/>
              <a:ea typeface="Playfair Display"/>
              <a:cs typeface="Playfair Display"/>
              <a:sym typeface="Playfair Display"/>
            </a:endParaRPr>
          </a:p>
        </p:txBody>
      </p:sp>
    </p:spTree>
    <p:extLst>
      <p:ext uri="{BB962C8B-B14F-4D97-AF65-F5344CB8AC3E}">
        <p14:creationId xmlns:p14="http://schemas.microsoft.com/office/powerpoint/2010/main" val="3095717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614600" y="2753800"/>
            <a:ext cx="10962800" cy="1350400"/>
          </a:xfrm>
          <a:prstGeom prst="rect">
            <a:avLst/>
          </a:prstGeom>
        </p:spPr>
        <p:txBody>
          <a:bodyPr spcFirstLastPara="1" wrap="square" lIns="121900" tIns="121900" rIns="121900" bIns="121900" anchor="ctr" anchorCtr="0">
            <a:noAutofit/>
          </a:bodyPr>
          <a:lstStyle/>
          <a:p>
            <a:pPr algn="ctr"/>
            <a:r>
              <a:rPr lang="en">
                <a:latin typeface="Playfair Display"/>
                <a:ea typeface="Playfair Display"/>
                <a:cs typeface="Playfair Display"/>
                <a:sym typeface="Playfair Display"/>
              </a:rPr>
              <a:t>Questions?</a:t>
            </a:r>
            <a:endParaRPr>
              <a:latin typeface="Playfair Display"/>
              <a:ea typeface="Playfair Display"/>
              <a:cs typeface="Playfair Display"/>
              <a:sym typeface="Playfair Display"/>
            </a:endParaRPr>
          </a:p>
        </p:txBody>
      </p:sp>
    </p:spTree>
    <p:extLst>
      <p:ext uri="{BB962C8B-B14F-4D97-AF65-F5344CB8AC3E}">
        <p14:creationId xmlns:p14="http://schemas.microsoft.com/office/powerpoint/2010/main" val="1191939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995EF-E800-4EF8-B43A-B97CD02A4F6A}"/>
              </a:ext>
            </a:extLst>
          </p:cNvPr>
          <p:cNvSpPr>
            <a:spLocks noGrp="1"/>
          </p:cNvSpPr>
          <p:nvPr>
            <p:ph type="ctrTitle"/>
          </p:nvPr>
        </p:nvSpPr>
        <p:spPr>
          <a:xfrm>
            <a:off x="1915128" y="1588051"/>
            <a:ext cx="8361229" cy="2098226"/>
          </a:xfrm>
        </p:spPr>
        <p:txBody>
          <a:bodyPr/>
          <a:lstStyle/>
          <a:p>
            <a:pPr algn="l"/>
            <a:r>
              <a:rPr lang="en-US" dirty="0" smtClean="0"/>
              <a:t>[8] Drugs4Days</a:t>
            </a:r>
            <a:endParaRPr lang="en-US" dirty="0"/>
          </a:p>
        </p:txBody>
      </p:sp>
      <p:sp>
        <p:nvSpPr>
          <p:cNvPr id="3" name="Subtitle 2">
            <a:extLst>
              <a:ext uri="{FF2B5EF4-FFF2-40B4-BE49-F238E27FC236}">
                <a16:creationId xmlns:a16="http://schemas.microsoft.com/office/drawing/2014/main" id="{DB7C6D48-888E-44CF-97A6-82E2A7E368CC}"/>
              </a:ext>
            </a:extLst>
          </p:cNvPr>
          <p:cNvSpPr>
            <a:spLocks noGrp="1"/>
          </p:cNvSpPr>
          <p:nvPr>
            <p:ph type="subTitle" idx="1"/>
          </p:nvPr>
        </p:nvSpPr>
        <p:spPr>
          <a:xfrm>
            <a:off x="1524000" y="3602037"/>
            <a:ext cx="9144000" cy="2793011"/>
          </a:xfrm>
        </p:spPr>
        <p:txBody>
          <a:bodyPr>
            <a:normAutofit/>
          </a:bodyPr>
          <a:lstStyle/>
          <a:p>
            <a:pPr algn="l"/>
            <a:r>
              <a:rPr lang="en-US" dirty="0"/>
              <a:t>By:</a:t>
            </a:r>
          </a:p>
          <a:p>
            <a:pPr marL="342900" indent="-342900" algn="l">
              <a:buFont typeface="Arial" panose="020B0604020202020204" pitchFamily="34" charset="0"/>
              <a:buChar char="•"/>
            </a:pPr>
            <a:r>
              <a:rPr lang="en-US" dirty="0"/>
              <a:t>Ansgar </a:t>
            </a:r>
            <a:r>
              <a:rPr lang="en-US" dirty="0" err="1"/>
              <a:t>Uhrmacher</a:t>
            </a:r>
            <a:r>
              <a:rPr lang="en-US" dirty="0"/>
              <a:t>: Head Coder</a:t>
            </a:r>
          </a:p>
          <a:p>
            <a:pPr marL="342900" indent="-342900" algn="l">
              <a:buFont typeface="Arial" panose="020B0604020202020204" pitchFamily="34" charset="0"/>
              <a:buChar char="•"/>
            </a:pPr>
            <a:r>
              <a:rPr lang="en-US" dirty="0"/>
              <a:t>Ciara </a:t>
            </a:r>
            <a:r>
              <a:rPr lang="en-US" dirty="0" err="1"/>
              <a:t>McNeley</a:t>
            </a:r>
            <a:r>
              <a:rPr lang="en-US" dirty="0"/>
              <a:t>: Code Advisor</a:t>
            </a:r>
          </a:p>
          <a:p>
            <a:pPr marL="342900" indent="-342900" algn="l">
              <a:buFont typeface="Arial" panose="020B0604020202020204" pitchFamily="34" charset="0"/>
              <a:buChar char="•"/>
            </a:pPr>
            <a:r>
              <a:rPr lang="en-US" dirty="0"/>
              <a:t>Grant Samson: Map Maker</a:t>
            </a:r>
          </a:p>
          <a:p>
            <a:pPr marL="342900" indent="-342900" algn="l">
              <a:buFont typeface="Arial" panose="020B0604020202020204" pitchFamily="34" charset="0"/>
              <a:buChar char="•"/>
            </a:pPr>
            <a:r>
              <a:rPr lang="en-US" dirty="0"/>
              <a:t>Samantha McCulley: Data Collector</a:t>
            </a:r>
          </a:p>
          <a:p>
            <a:pPr marL="342900" indent="-342900" algn="l">
              <a:buFont typeface="Arial" panose="020B0604020202020204" pitchFamily="34" charset="0"/>
              <a:buChar char="•"/>
            </a:pPr>
            <a:r>
              <a:rPr lang="en-US" dirty="0"/>
              <a:t>Tahsin Islam: Data Collector</a:t>
            </a:r>
          </a:p>
        </p:txBody>
      </p:sp>
    </p:spTree>
    <p:extLst>
      <p:ext uri="{BB962C8B-B14F-4D97-AF65-F5344CB8AC3E}">
        <p14:creationId xmlns:p14="http://schemas.microsoft.com/office/powerpoint/2010/main" val="330842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E90A0-3494-46F9-9690-B0020AD50A6E}"/>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A33E3652-C76A-4488-90C1-BEE709543AAD}"/>
              </a:ext>
            </a:extLst>
          </p:cNvPr>
          <p:cNvSpPr>
            <a:spLocks noGrp="1"/>
          </p:cNvSpPr>
          <p:nvPr>
            <p:ph idx="1"/>
          </p:nvPr>
        </p:nvSpPr>
        <p:spPr/>
        <p:txBody>
          <a:bodyPr/>
          <a:lstStyle/>
          <a:p>
            <a:r>
              <a:rPr lang="en-US" dirty="0"/>
              <a:t>Pharmacy Locator in Iowa</a:t>
            </a:r>
          </a:p>
          <a:p>
            <a:pPr lvl="1"/>
            <a:r>
              <a:rPr lang="en-US" dirty="0"/>
              <a:t>Determines closest pharmacy</a:t>
            </a:r>
          </a:p>
          <a:p>
            <a:pPr lvl="1"/>
            <a:r>
              <a:rPr lang="en-US" dirty="0"/>
              <a:t>Optimizes travel time for customer</a:t>
            </a:r>
          </a:p>
          <a:p>
            <a:pPr lvl="1"/>
            <a:r>
              <a:rPr lang="en-US" dirty="0"/>
              <a:t>Can be applied for distribution purposes</a:t>
            </a:r>
          </a:p>
          <a:p>
            <a:pPr lvl="1"/>
            <a:r>
              <a:rPr lang="en-US" dirty="0"/>
              <a:t>Does not require internet access</a:t>
            </a:r>
          </a:p>
        </p:txBody>
      </p:sp>
    </p:spTree>
    <p:extLst>
      <p:ext uri="{BB962C8B-B14F-4D97-AF65-F5344CB8AC3E}">
        <p14:creationId xmlns:p14="http://schemas.microsoft.com/office/powerpoint/2010/main" val="27445086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6E500-96DC-4CCE-87FF-81F1A5AFAB92}"/>
              </a:ext>
            </a:extLst>
          </p:cNvPr>
          <p:cNvSpPr>
            <a:spLocks noGrp="1"/>
          </p:cNvSpPr>
          <p:nvPr>
            <p:ph type="title"/>
          </p:nvPr>
        </p:nvSpPr>
        <p:spPr/>
        <p:txBody>
          <a:bodyPr/>
          <a:lstStyle/>
          <a:p>
            <a:r>
              <a:rPr lang="en-US" dirty="0"/>
              <a:t>Algorithm</a:t>
            </a:r>
          </a:p>
        </p:txBody>
      </p:sp>
      <p:sp>
        <p:nvSpPr>
          <p:cNvPr id="3" name="Content Placeholder 2">
            <a:extLst>
              <a:ext uri="{FF2B5EF4-FFF2-40B4-BE49-F238E27FC236}">
                <a16:creationId xmlns:a16="http://schemas.microsoft.com/office/drawing/2014/main" id="{5D8593D8-CA13-4A16-A3BE-70CDF2FAC18D}"/>
              </a:ext>
            </a:extLst>
          </p:cNvPr>
          <p:cNvSpPr>
            <a:spLocks noGrp="1"/>
          </p:cNvSpPr>
          <p:nvPr>
            <p:ph idx="1"/>
          </p:nvPr>
        </p:nvSpPr>
        <p:spPr/>
        <p:txBody>
          <a:bodyPr/>
          <a:lstStyle/>
          <a:p>
            <a:r>
              <a:rPr lang="en-US" dirty="0"/>
              <a:t>Import data from excel</a:t>
            </a:r>
          </a:p>
          <a:p>
            <a:r>
              <a:rPr lang="en-US" dirty="0"/>
              <a:t>Create linear functions for railroads and pharmacies</a:t>
            </a:r>
          </a:p>
          <a:p>
            <a:r>
              <a:rPr lang="en-US" dirty="0"/>
              <a:t>Root-finding (inspired by bracketed methods)</a:t>
            </a:r>
          </a:p>
          <a:p>
            <a:r>
              <a:rPr lang="en-US" dirty="0"/>
              <a:t>Optimize time</a:t>
            </a:r>
          </a:p>
        </p:txBody>
      </p:sp>
      <p:pic>
        <p:nvPicPr>
          <p:cNvPr id="4" name="Picture 3">
            <a:extLst>
              <a:ext uri="{FF2B5EF4-FFF2-40B4-BE49-F238E27FC236}">
                <a16:creationId xmlns:a16="http://schemas.microsoft.com/office/drawing/2014/main" id="{B976DA3A-6BA9-4A8B-83B6-D36A88BB9B3C}"/>
              </a:ext>
            </a:extLst>
          </p:cNvPr>
          <p:cNvPicPr>
            <a:picLocks noChangeAspect="1"/>
          </p:cNvPicPr>
          <p:nvPr/>
        </p:nvPicPr>
        <p:blipFill rotWithShape="1">
          <a:blip r:embed="rId3"/>
          <a:srcRect l="6729" b="1755"/>
          <a:stretch/>
        </p:blipFill>
        <p:spPr>
          <a:xfrm>
            <a:off x="7859213" y="1062791"/>
            <a:ext cx="4088180" cy="4271210"/>
          </a:xfrm>
          <a:prstGeom prst="rect">
            <a:avLst/>
          </a:prstGeom>
        </p:spPr>
      </p:pic>
    </p:spTree>
    <p:extLst>
      <p:ext uri="{BB962C8B-B14F-4D97-AF65-F5344CB8AC3E}">
        <p14:creationId xmlns:p14="http://schemas.microsoft.com/office/powerpoint/2010/main" val="37805220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832BF-920F-4994-A381-21CC59B29D2D}"/>
              </a:ext>
            </a:extLst>
          </p:cNvPr>
          <p:cNvSpPr>
            <a:spLocks noGrp="1"/>
          </p:cNvSpPr>
          <p:nvPr>
            <p:ph type="title"/>
          </p:nvPr>
        </p:nvSpPr>
        <p:spPr>
          <a:xfrm>
            <a:off x="1371600" y="685800"/>
            <a:ext cx="9601200" cy="1485900"/>
          </a:xfrm>
        </p:spPr>
        <p:txBody>
          <a:bodyPr/>
          <a:lstStyle/>
          <a:p>
            <a:r>
              <a:rPr lang="en-US"/>
              <a:t>Showcase</a:t>
            </a:r>
            <a:endParaRPr lang="en-US" dirty="0"/>
          </a:p>
        </p:txBody>
      </p:sp>
      <p:sp>
        <p:nvSpPr>
          <p:cNvPr id="4" name="Content Placeholder 3">
            <a:extLst>
              <a:ext uri="{FF2B5EF4-FFF2-40B4-BE49-F238E27FC236}">
                <a16:creationId xmlns:a16="http://schemas.microsoft.com/office/drawing/2014/main" id="{C8041BAA-E933-44B4-ACE3-8EE741ECB8A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214720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94372-AD5E-47EA-866C-7E4098DD4264}"/>
              </a:ext>
            </a:extLst>
          </p:cNvPr>
          <p:cNvSpPr>
            <a:spLocks noGrp="1"/>
          </p:cNvSpPr>
          <p:nvPr>
            <p:ph type="title"/>
          </p:nvPr>
        </p:nvSpPr>
        <p:spPr/>
        <p:txBody>
          <a:bodyPr/>
          <a:lstStyle/>
          <a:p>
            <a:r>
              <a:rPr lang="en-US" dirty="0"/>
              <a:t>Improvements</a:t>
            </a:r>
          </a:p>
        </p:txBody>
      </p:sp>
      <p:sp>
        <p:nvSpPr>
          <p:cNvPr id="3" name="Content Placeholder 2">
            <a:extLst>
              <a:ext uri="{FF2B5EF4-FFF2-40B4-BE49-F238E27FC236}">
                <a16:creationId xmlns:a16="http://schemas.microsoft.com/office/drawing/2014/main" id="{0D84A92D-99B7-412F-953F-32EBEC789184}"/>
              </a:ext>
            </a:extLst>
          </p:cNvPr>
          <p:cNvSpPr>
            <a:spLocks noGrp="1"/>
          </p:cNvSpPr>
          <p:nvPr>
            <p:ph idx="1"/>
          </p:nvPr>
        </p:nvSpPr>
        <p:spPr/>
        <p:txBody>
          <a:bodyPr/>
          <a:lstStyle/>
          <a:p>
            <a:r>
              <a:rPr lang="en-US" dirty="0"/>
              <a:t>Input and output addresses instead of coordinates to make user friendly</a:t>
            </a:r>
          </a:p>
          <a:p>
            <a:r>
              <a:rPr lang="en-US" dirty="0"/>
              <a:t>Provide specific travel route with directions</a:t>
            </a:r>
          </a:p>
          <a:p>
            <a:r>
              <a:rPr lang="en-US" dirty="0"/>
              <a:t>Include information of pharmacy (i.e. hours of operation)</a:t>
            </a:r>
          </a:p>
          <a:p>
            <a:r>
              <a:rPr lang="en-US" dirty="0"/>
              <a:t>Use smaller search area to make optimization more efficient</a:t>
            </a:r>
          </a:p>
        </p:txBody>
      </p:sp>
    </p:spTree>
    <p:extLst>
      <p:ext uri="{BB962C8B-B14F-4D97-AF65-F5344CB8AC3E}">
        <p14:creationId xmlns:p14="http://schemas.microsoft.com/office/powerpoint/2010/main" val="3164655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7ED1F-2B93-41E1-BD6F-BD497AFB80B7}"/>
              </a:ext>
            </a:extLst>
          </p:cNvPr>
          <p:cNvSpPr>
            <a:spLocks noGrp="1"/>
          </p:cNvSpPr>
          <p:nvPr>
            <p:ph type="title"/>
          </p:nvPr>
        </p:nvSpPr>
        <p:spPr>
          <a:xfrm>
            <a:off x="646111" y="452718"/>
            <a:ext cx="9404723" cy="927847"/>
          </a:xfrm>
        </p:spPr>
        <p:txBody>
          <a:bodyPr/>
          <a:lstStyle/>
          <a:p>
            <a:r>
              <a:rPr lang="en-US" dirty="0"/>
              <a:t>The Problem</a:t>
            </a:r>
          </a:p>
        </p:txBody>
      </p:sp>
      <p:sp>
        <p:nvSpPr>
          <p:cNvPr id="3" name="Content Placeholder 2">
            <a:extLst>
              <a:ext uri="{FF2B5EF4-FFF2-40B4-BE49-F238E27FC236}">
                <a16:creationId xmlns:a16="http://schemas.microsoft.com/office/drawing/2014/main" id="{8B90E0E1-D8BC-4471-A4C7-F4D9FCC0DD78}"/>
              </a:ext>
            </a:extLst>
          </p:cNvPr>
          <p:cNvSpPr>
            <a:spLocks noGrp="1"/>
          </p:cNvSpPr>
          <p:nvPr>
            <p:ph idx="1"/>
          </p:nvPr>
        </p:nvSpPr>
        <p:spPr>
          <a:xfrm>
            <a:off x="1103312" y="1703294"/>
            <a:ext cx="8946541" cy="4545105"/>
          </a:xfrm>
        </p:spPr>
        <p:txBody>
          <a:bodyPr/>
          <a:lstStyle/>
          <a:p>
            <a:r>
              <a:rPr lang="en-US" dirty="0"/>
              <a:t>Apartment shopping can be a large hassle </a:t>
            </a:r>
          </a:p>
          <a:p>
            <a:endParaRPr lang="en-US" dirty="0"/>
          </a:p>
          <a:p>
            <a:r>
              <a:rPr lang="en-US" dirty="0"/>
              <a:t>Distance can play a big factor in apartment price</a:t>
            </a:r>
          </a:p>
          <a:p>
            <a:endParaRPr lang="en-US" dirty="0"/>
          </a:p>
          <a:p>
            <a:r>
              <a:rPr lang="en-US" dirty="0"/>
              <a:t>How to cut out the noise from the data and get to the actual price, and how good of a deal the apartment is?</a:t>
            </a:r>
          </a:p>
          <a:p>
            <a:endParaRPr lang="en-US" dirty="0"/>
          </a:p>
          <a:p>
            <a:r>
              <a:rPr lang="en-US" dirty="0"/>
              <a:t>Our Process cuts the noise out, and gets to the info that really matters, the value of the apartment in relation to its distance</a:t>
            </a:r>
          </a:p>
        </p:txBody>
      </p:sp>
    </p:spTree>
    <p:extLst>
      <p:ext uri="{BB962C8B-B14F-4D97-AF65-F5344CB8AC3E}">
        <p14:creationId xmlns:p14="http://schemas.microsoft.com/office/powerpoint/2010/main" val="1392475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3"/>
          <p:cNvSpPr txBox="1">
            <a:spLocks noGrp="1"/>
          </p:cNvSpPr>
          <p:nvPr>
            <p:ph type="ctrTitle"/>
          </p:nvPr>
        </p:nvSpPr>
        <p:spPr>
          <a:xfrm>
            <a:off x="1178867" y="614400"/>
            <a:ext cx="6844400" cy="2497200"/>
          </a:xfrm>
          <a:prstGeom prst="rect">
            <a:avLst/>
          </a:prstGeom>
        </p:spPr>
        <p:txBody>
          <a:bodyPr spcFirstLastPara="1" wrap="square" lIns="121900" tIns="121900" rIns="121900" bIns="121900" anchor="ctr" anchorCtr="0">
            <a:noAutofit/>
          </a:bodyPr>
          <a:lstStyle/>
          <a:p>
            <a:r>
              <a:rPr lang="en" dirty="0" smtClean="0"/>
              <a:t>[9] AgStags </a:t>
            </a:r>
            <a:r>
              <a:rPr lang="en" dirty="0"/>
              <a:t>Corn Growth Operation Initiative   </a:t>
            </a:r>
            <a:endParaRPr dirty="0"/>
          </a:p>
        </p:txBody>
      </p:sp>
      <p:sp>
        <p:nvSpPr>
          <p:cNvPr id="278" name="Google Shape;278;p13"/>
          <p:cNvSpPr txBox="1">
            <a:spLocks noGrp="1"/>
          </p:cNvSpPr>
          <p:nvPr>
            <p:ph type="subTitle" idx="1"/>
          </p:nvPr>
        </p:nvSpPr>
        <p:spPr>
          <a:xfrm>
            <a:off x="1112067" y="3111600"/>
            <a:ext cx="5674000" cy="2715600"/>
          </a:xfrm>
          <a:prstGeom prst="rect">
            <a:avLst/>
          </a:prstGeom>
        </p:spPr>
        <p:txBody>
          <a:bodyPr spcFirstLastPara="1" wrap="square" lIns="121900" tIns="121900" rIns="121900" bIns="121900" anchor="t" anchorCtr="0">
            <a:noAutofit/>
          </a:bodyPr>
          <a:lstStyle/>
          <a:p>
            <a:pPr marL="0" indent="0"/>
            <a:r>
              <a:rPr lang="en" sz="1867">
                <a:solidFill>
                  <a:srgbClr val="FFFFFF"/>
                </a:solidFill>
                <a:latin typeface="Arial"/>
                <a:ea typeface="Arial"/>
                <a:cs typeface="Arial"/>
                <a:sym typeface="Arial"/>
              </a:rPr>
              <a:t>Ben Eide</a:t>
            </a:r>
            <a:endParaRPr sz="1867">
              <a:solidFill>
                <a:srgbClr val="FFFFFF"/>
              </a:solidFill>
              <a:latin typeface="Arial"/>
              <a:ea typeface="Arial"/>
              <a:cs typeface="Arial"/>
              <a:sym typeface="Arial"/>
            </a:endParaRPr>
          </a:p>
          <a:p>
            <a:pPr marL="0" indent="0"/>
            <a:r>
              <a:rPr lang="en" sz="1867">
                <a:solidFill>
                  <a:srgbClr val="FFFFFF"/>
                </a:solidFill>
                <a:latin typeface="Arial"/>
                <a:ea typeface="Arial"/>
                <a:cs typeface="Arial"/>
                <a:sym typeface="Arial"/>
              </a:rPr>
              <a:t>-  Interpret coding results</a:t>
            </a:r>
            <a:endParaRPr sz="1867">
              <a:solidFill>
                <a:srgbClr val="FFFFFF"/>
              </a:solidFill>
              <a:latin typeface="Arial"/>
              <a:ea typeface="Arial"/>
              <a:cs typeface="Arial"/>
              <a:sym typeface="Arial"/>
            </a:endParaRPr>
          </a:p>
          <a:p>
            <a:pPr marL="0" indent="0"/>
            <a:r>
              <a:rPr lang="en" sz="1867">
                <a:solidFill>
                  <a:srgbClr val="FFFFFF"/>
                </a:solidFill>
                <a:latin typeface="Arial"/>
                <a:ea typeface="Arial"/>
                <a:cs typeface="Arial"/>
                <a:sym typeface="Arial"/>
              </a:rPr>
              <a:t>Chris Adler</a:t>
            </a:r>
            <a:endParaRPr sz="1867">
              <a:solidFill>
                <a:srgbClr val="FFFFFF"/>
              </a:solidFill>
              <a:latin typeface="Arial"/>
              <a:ea typeface="Arial"/>
              <a:cs typeface="Arial"/>
              <a:sym typeface="Arial"/>
            </a:endParaRPr>
          </a:p>
          <a:p>
            <a:pPr marL="0" indent="0"/>
            <a:r>
              <a:rPr lang="en" sz="1867">
                <a:solidFill>
                  <a:srgbClr val="FFFFFF"/>
                </a:solidFill>
                <a:latin typeface="Arial"/>
                <a:ea typeface="Arial"/>
                <a:cs typeface="Arial"/>
                <a:sym typeface="Arial"/>
              </a:rPr>
              <a:t>-  Code, Graphing</a:t>
            </a:r>
            <a:endParaRPr sz="1867">
              <a:solidFill>
                <a:srgbClr val="FFFFFF"/>
              </a:solidFill>
              <a:latin typeface="Arial"/>
              <a:ea typeface="Arial"/>
              <a:cs typeface="Arial"/>
              <a:sym typeface="Arial"/>
            </a:endParaRPr>
          </a:p>
          <a:p>
            <a:pPr marL="0" indent="0"/>
            <a:r>
              <a:rPr lang="en" sz="1867">
                <a:solidFill>
                  <a:srgbClr val="FFFFFF"/>
                </a:solidFill>
                <a:latin typeface="Arial"/>
                <a:ea typeface="Arial"/>
                <a:cs typeface="Arial"/>
                <a:sym typeface="Arial"/>
              </a:rPr>
              <a:t>David Boorom</a:t>
            </a:r>
            <a:endParaRPr sz="1867">
              <a:solidFill>
                <a:srgbClr val="FFFFFF"/>
              </a:solidFill>
              <a:latin typeface="Arial"/>
              <a:ea typeface="Arial"/>
              <a:cs typeface="Arial"/>
              <a:sym typeface="Arial"/>
            </a:endParaRPr>
          </a:p>
          <a:p>
            <a:pPr marL="0" indent="0"/>
            <a:r>
              <a:rPr lang="en" sz="1867">
                <a:solidFill>
                  <a:srgbClr val="FFFFFF"/>
                </a:solidFill>
                <a:latin typeface="Arial"/>
                <a:ea typeface="Arial"/>
                <a:cs typeface="Arial"/>
                <a:sym typeface="Arial"/>
              </a:rPr>
              <a:t>-  Revise/optimize code </a:t>
            </a:r>
            <a:endParaRPr sz="1867">
              <a:solidFill>
                <a:srgbClr val="FFFFFF"/>
              </a:solidFill>
              <a:latin typeface="Arial"/>
              <a:ea typeface="Arial"/>
              <a:cs typeface="Arial"/>
              <a:sym typeface="Arial"/>
            </a:endParaRPr>
          </a:p>
          <a:p>
            <a:pPr marL="0" indent="0"/>
            <a:r>
              <a:rPr lang="en" sz="1867">
                <a:solidFill>
                  <a:srgbClr val="FFFFFF"/>
                </a:solidFill>
                <a:latin typeface="Arial"/>
                <a:ea typeface="Arial"/>
                <a:cs typeface="Arial"/>
                <a:sym typeface="Arial"/>
              </a:rPr>
              <a:t>Isaiah Pearson</a:t>
            </a:r>
            <a:endParaRPr sz="1867">
              <a:solidFill>
                <a:srgbClr val="FFFFFF"/>
              </a:solidFill>
              <a:latin typeface="Arial"/>
              <a:ea typeface="Arial"/>
              <a:cs typeface="Arial"/>
              <a:sym typeface="Arial"/>
            </a:endParaRPr>
          </a:p>
          <a:p>
            <a:pPr marL="0" indent="0"/>
            <a:r>
              <a:rPr lang="en" sz="1867">
                <a:solidFill>
                  <a:srgbClr val="FFFFFF"/>
                </a:solidFill>
                <a:latin typeface="Arial"/>
                <a:ea typeface="Arial"/>
                <a:cs typeface="Arial"/>
                <a:sym typeface="Arial"/>
              </a:rPr>
              <a:t>-  Coding and Data Analysis</a:t>
            </a:r>
            <a:endParaRPr sz="1867">
              <a:solidFill>
                <a:srgbClr val="FFFFFF"/>
              </a:solidFill>
              <a:latin typeface="Arial"/>
              <a:ea typeface="Arial"/>
              <a:cs typeface="Arial"/>
              <a:sym typeface="Arial"/>
            </a:endParaRPr>
          </a:p>
          <a:p>
            <a:pPr marL="0" indent="0"/>
            <a:endParaRPr/>
          </a:p>
        </p:txBody>
      </p:sp>
    </p:spTree>
    <p:extLst>
      <p:ext uri="{BB962C8B-B14F-4D97-AF65-F5344CB8AC3E}">
        <p14:creationId xmlns:p14="http://schemas.microsoft.com/office/powerpoint/2010/main" val="1543367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4"/>
          <p:cNvSpPr txBox="1">
            <a:spLocks noGrp="1"/>
          </p:cNvSpPr>
          <p:nvPr>
            <p:ph type="title"/>
          </p:nvPr>
        </p:nvSpPr>
        <p:spPr>
          <a:xfrm>
            <a:off x="1738400" y="798100"/>
            <a:ext cx="9374000" cy="1332400"/>
          </a:xfrm>
          <a:prstGeom prst="rect">
            <a:avLst/>
          </a:prstGeom>
        </p:spPr>
        <p:txBody>
          <a:bodyPr spcFirstLastPara="1" wrap="square" lIns="121900" tIns="121900" rIns="121900" bIns="121900" anchor="t" anchorCtr="0">
            <a:noAutofit/>
          </a:bodyPr>
          <a:lstStyle/>
          <a:p>
            <a:r>
              <a:rPr lang="en"/>
              <a:t>Motivation</a:t>
            </a:r>
            <a:endParaRPr/>
          </a:p>
        </p:txBody>
      </p:sp>
      <p:sp>
        <p:nvSpPr>
          <p:cNvPr id="284" name="Google Shape;284;p14"/>
          <p:cNvSpPr txBox="1">
            <a:spLocks noGrp="1"/>
          </p:cNvSpPr>
          <p:nvPr>
            <p:ph type="body" idx="1"/>
          </p:nvPr>
        </p:nvSpPr>
        <p:spPr>
          <a:xfrm>
            <a:off x="1738400" y="2653400"/>
            <a:ext cx="6848400" cy="3388800"/>
          </a:xfrm>
          <a:prstGeom prst="rect">
            <a:avLst/>
          </a:prstGeom>
        </p:spPr>
        <p:txBody>
          <a:bodyPr spcFirstLastPara="1" wrap="square" lIns="121900" tIns="121900" rIns="121900" bIns="121900" anchor="t" anchorCtr="0">
            <a:noAutofit/>
          </a:bodyPr>
          <a:lstStyle/>
          <a:p>
            <a:pPr marL="0" indent="0">
              <a:buNone/>
            </a:pPr>
            <a:r>
              <a:rPr lang="en"/>
              <a:t>Agstags Mission:</a:t>
            </a:r>
            <a:endParaRPr/>
          </a:p>
          <a:p>
            <a:pPr>
              <a:spcBef>
                <a:spcPts val="2133"/>
              </a:spcBef>
            </a:pPr>
            <a:r>
              <a:rPr lang="en"/>
              <a:t>Using data from 2009 to present we estimated the amount of crops harvested in bushels per acre </a:t>
            </a:r>
            <a:endParaRPr/>
          </a:p>
        </p:txBody>
      </p:sp>
    </p:spTree>
    <p:extLst>
      <p:ext uri="{BB962C8B-B14F-4D97-AF65-F5344CB8AC3E}">
        <p14:creationId xmlns:p14="http://schemas.microsoft.com/office/powerpoint/2010/main" val="30489820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5"/>
          <p:cNvSpPr txBox="1">
            <a:spLocks noGrp="1"/>
          </p:cNvSpPr>
          <p:nvPr>
            <p:ph type="title"/>
          </p:nvPr>
        </p:nvSpPr>
        <p:spPr>
          <a:xfrm>
            <a:off x="1738400" y="798100"/>
            <a:ext cx="9374000" cy="1332400"/>
          </a:xfrm>
          <a:prstGeom prst="rect">
            <a:avLst/>
          </a:prstGeom>
        </p:spPr>
        <p:txBody>
          <a:bodyPr spcFirstLastPara="1" wrap="square" lIns="121900" tIns="121900" rIns="121900" bIns="121900" anchor="t" anchorCtr="0">
            <a:noAutofit/>
          </a:bodyPr>
          <a:lstStyle/>
          <a:p>
            <a:r>
              <a:rPr lang="en"/>
              <a:t>Correlation </a:t>
            </a:r>
            <a:endParaRPr/>
          </a:p>
        </p:txBody>
      </p:sp>
      <p:sp>
        <p:nvSpPr>
          <p:cNvPr id="290" name="Google Shape;290;p15"/>
          <p:cNvSpPr txBox="1">
            <a:spLocks noGrp="1"/>
          </p:cNvSpPr>
          <p:nvPr>
            <p:ph type="body" idx="1"/>
          </p:nvPr>
        </p:nvSpPr>
        <p:spPr>
          <a:xfrm>
            <a:off x="1500200" y="1635433"/>
            <a:ext cx="4219200" cy="3388800"/>
          </a:xfrm>
          <a:prstGeom prst="rect">
            <a:avLst/>
          </a:prstGeom>
        </p:spPr>
        <p:txBody>
          <a:bodyPr spcFirstLastPara="1" wrap="square" lIns="121900" tIns="121900" rIns="121900" bIns="121900" anchor="t" anchorCtr="0">
            <a:noAutofit/>
          </a:bodyPr>
          <a:lstStyle/>
          <a:p>
            <a:pPr marL="0" indent="0">
              <a:buNone/>
            </a:pPr>
            <a:r>
              <a:rPr lang="en" sz="1467" u="sng">
                <a:solidFill>
                  <a:schemeClr val="hlink"/>
                </a:solidFill>
                <a:latin typeface="Arial"/>
                <a:ea typeface="Arial"/>
                <a:cs typeface="Arial"/>
                <a:sym typeface="Arial"/>
                <a:hlinkClick r:id="rId3"/>
              </a:rPr>
              <a:t>http://www.usa.com/rank/iowa-state--population-density--county-rank.htm</a:t>
            </a:r>
            <a:endParaRPr/>
          </a:p>
          <a:p>
            <a:pPr>
              <a:spcBef>
                <a:spcPts val="2133"/>
              </a:spcBef>
            </a:pPr>
            <a:r>
              <a:rPr lang="en"/>
              <a:t>A couple outliers: Polk county (Des Moines)...</a:t>
            </a:r>
            <a:endParaRPr/>
          </a:p>
          <a:p>
            <a:r>
              <a:rPr lang="en"/>
              <a:t>Crop growth holds little to no correlation with elevation or population density. The main contributing factor to growth is the amount of rainfall (measured in inches per year)</a:t>
            </a:r>
            <a:endParaRPr/>
          </a:p>
        </p:txBody>
      </p:sp>
      <p:pic>
        <p:nvPicPr>
          <p:cNvPr id="291" name="Google Shape;291;p15" title="Chart"/>
          <p:cNvPicPr preferRelativeResize="0"/>
          <p:nvPr/>
        </p:nvPicPr>
        <p:blipFill>
          <a:blip r:embed="rId4">
            <a:alphaModFix/>
          </a:blip>
          <a:stretch>
            <a:fillRect/>
          </a:stretch>
        </p:blipFill>
        <p:spPr>
          <a:xfrm>
            <a:off x="6164333" y="3254867"/>
            <a:ext cx="5480568" cy="3388800"/>
          </a:xfrm>
          <a:prstGeom prst="rect">
            <a:avLst/>
          </a:prstGeom>
          <a:noFill/>
          <a:ln>
            <a:noFill/>
          </a:ln>
        </p:spPr>
      </p:pic>
      <p:pic>
        <p:nvPicPr>
          <p:cNvPr id="292" name="Google Shape;292;p15" title="Chart"/>
          <p:cNvPicPr preferRelativeResize="0"/>
          <p:nvPr/>
        </p:nvPicPr>
        <p:blipFill>
          <a:blip r:embed="rId5">
            <a:alphaModFix/>
          </a:blip>
          <a:stretch>
            <a:fillRect/>
          </a:stretch>
        </p:blipFill>
        <p:spPr>
          <a:xfrm>
            <a:off x="6815467" y="798101"/>
            <a:ext cx="4509784" cy="2456767"/>
          </a:xfrm>
          <a:prstGeom prst="rect">
            <a:avLst/>
          </a:prstGeom>
          <a:noFill/>
          <a:ln>
            <a:noFill/>
          </a:ln>
        </p:spPr>
      </p:pic>
    </p:spTree>
    <p:extLst>
      <p:ext uri="{BB962C8B-B14F-4D97-AF65-F5344CB8AC3E}">
        <p14:creationId xmlns:p14="http://schemas.microsoft.com/office/powerpoint/2010/main" val="5702592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6"/>
          <p:cNvSpPr txBox="1">
            <a:spLocks noGrp="1"/>
          </p:cNvSpPr>
          <p:nvPr>
            <p:ph type="title"/>
          </p:nvPr>
        </p:nvSpPr>
        <p:spPr>
          <a:xfrm>
            <a:off x="1738400" y="798100"/>
            <a:ext cx="9374000" cy="1332400"/>
          </a:xfrm>
          <a:prstGeom prst="rect">
            <a:avLst/>
          </a:prstGeom>
        </p:spPr>
        <p:txBody>
          <a:bodyPr spcFirstLastPara="1" wrap="square" lIns="121900" tIns="121900" rIns="121900" bIns="121900" anchor="t" anchorCtr="0">
            <a:noAutofit/>
          </a:bodyPr>
          <a:lstStyle/>
          <a:p>
            <a:r>
              <a:rPr lang="en"/>
              <a:t>Obtaining Data and Our Algorithm </a:t>
            </a:r>
            <a:endParaRPr/>
          </a:p>
        </p:txBody>
      </p:sp>
      <p:sp>
        <p:nvSpPr>
          <p:cNvPr id="298" name="Google Shape;298;p16"/>
          <p:cNvSpPr txBox="1">
            <a:spLocks noGrp="1"/>
          </p:cNvSpPr>
          <p:nvPr>
            <p:ph type="body" idx="1"/>
          </p:nvPr>
        </p:nvSpPr>
        <p:spPr>
          <a:xfrm>
            <a:off x="1738400" y="2022633"/>
            <a:ext cx="9374000" cy="3388800"/>
          </a:xfrm>
          <a:prstGeom prst="rect">
            <a:avLst/>
          </a:prstGeom>
        </p:spPr>
        <p:txBody>
          <a:bodyPr spcFirstLastPara="1" wrap="square" lIns="121900" tIns="121900" rIns="121900" bIns="121900" anchor="t" anchorCtr="0">
            <a:noAutofit/>
          </a:bodyPr>
          <a:lstStyle/>
          <a:p>
            <a:pPr marL="0" indent="0">
              <a:buNone/>
            </a:pPr>
            <a:r>
              <a:rPr lang="en"/>
              <a:t>***Population Density: </a:t>
            </a:r>
            <a:r>
              <a:rPr lang="en" sz="1467" u="sng">
                <a:solidFill>
                  <a:schemeClr val="accent5"/>
                </a:solidFill>
                <a:latin typeface="Arial"/>
                <a:ea typeface="Arial"/>
                <a:cs typeface="Arial"/>
                <a:sym typeface="Arial"/>
                <a:hlinkClick r:id="rId3"/>
              </a:rPr>
              <a:t>http://www.usa.com/rank/iowa-state--population-density--county-rank.htm</a:t>
            </a:r>
            <a:endParaRPr/>
          </a:p>
          <a:p>
            <a:pPr marL="0" indent="0">
              <a:spcBef>
                <a:spcPts val="2133"/>
              </a:spcBef>
              <a:buNone/>
            </a:pPr>
            <a:r>
              <a:rPr lang="en"/>
              <a:t>Corn Yield: </a:t>
            </a:r>
            <a:r>
              <a:rPr lang="en" sz="1467" u="sng">
                <a:solidFill>
                  <a:schemeClr val="hlink"/>
                </a:solidFill>
                <a:latin typeface="Arial"/>
                <a:ea typeface="Arial"/>
                <a:cs typeface="Arial"/>
                <a:sym typeface="Arial"/>
                <a:hlinkClick r:id="rId4"/>
              </a:rPr>
              <a:t>https://www.extension.iastate.edu/agdm/crops/pdf/a1-12.pdf</a:t>
            </a:r>
            <a:endParaRPr/>
          </a:p>
          <a:p>
            <a:pPr marL="0" indent="0">
              <a:spcBef>
                <a:spcPts val="2133"/>
              </a:spcBef>
              <a:buNone/>
            </a:pPr>
            <a:r>
              <a:rPr lang="en"/>
              <a:t>Rainfall: </a:t>
            </a:r>
            <a:r>
              <a:rPr lang="en" sz="1467" u="sng">
                <a:solidFill>
                  <a:schemeClr val="hlink"/>
                </a:solidFill>
                <a:latin typeface="Arial"/>
                <a:ea typeface="Arial"/>
                <a:cs typeface="Arial"/>
                <a:sym typeface="Arial"/>
                <a:hlinkClick r:id="rId5"/>
              </a:rPr>
              <a:t>https://mesonet.agron.iastate.edu/ASOS/reports/mon_prec.php?year=2009</a:t>
            </a:r>
            <a:endParaRPr/>
          </a:p>
          <a:p>
            <a:pPr>
              <a:spcBef>
                <a:spcPts val="2133"/>
              </a:spcBef>
            </a:pPr>
            <a:r>
              <a:rPr lang="en"/>
              <a:t>Using the provided data links we exported it to excel at first then imported the data in Matlab.</a:t>
            </a:r>
            <a:endParaRPr/>
          </a:p>
          <a:p>
            <a:r>
              <a:rPr lang="en"/>
              <a:t>We then used the data in Matlab to create a function that is able to give a predicted crop yield given a user inputted amount of rain.</a:t>
            </a:r>
            <a:endParaRPr/>
          </a:p>
        </p:txBody>
      </p:sp>
    </p:spTree>
    <p:extLst>
      <p:ext uri="{BB962C8B-B14F-4D97-AF65-F5344CB8AC3E}">
        <p14:creationId xmlns:p14="http://schemas.microsoft.com/office/powerpoint/2010/main" val="6726991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7"/>
          <p:cNvSpPr txBox="1">
            <a:spLocks noGrp="1"/>
          </p:cNvSpPr>
          <p:nvPr>
            <p:ph type="title"/>
          </p:nvPr>
        </p:nvSpPr>
        <p:spPr>
          <a:xfrm>
            <a:off x="1738400" y="798100"/>
            <a:ext cx="9374000" cy="1332400"/>
          </a:xfrm>
          <a:prstGeom prst="rect">
            <a:avLst/>
          </a:prstGeom>
        </p:spPr>
        <p:txBody>
          <a:bodyPr spcFirstLastPara="1" wrap="square" lIns="121900" tIns="121900" rIns="121900" bIns="121900" anchor="t" anchorCtr="0">
            <a:noAutofit/>
          </a:bodyPr>
          <a:lstStyle/>
          <a:p>
            <a:r>
              <a:rPr lang="en"/>
              <a:t>Code Showcase</a:t>
            </a:r>
            <a:endParaRPr/>
          </a:p>
        </p:txBody>
      </p:sp>
      <p:sp>
        <p:nvSpPr>
          <p:cNvPr id="304" name="Google Shape;304;p17"/>
          <p:cNvSpPr txBox="1">
            <a:spLocks noGrp="1"/>
          </p:cNvSpPr>
          <p:nvPr>
            <p:ph type="body" idx="1"/>
          </p:nvPr>
        </p:nvSpPr>
        <p:spPr>
          <a:xfrm>
            <a:off x="1738400" y="2653400"/>
            <a:ext cx="9374000" cy="33888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spTree>
    <p:extLst>
      <p:ext uri="{BB962C8B-B14F-4D97-AF65-F5344CB8AC3E}">
        <p14:creationId xmlns:p14="http://schemas.microsoft.com/office/powerpoint/2010/main" val="21579875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8"/>
          <p:cNvSpPr txBox="1">
            <a:spLocks noGrp="1"/>
          </p:cNvSpPr>
          <p:nvPr>
            <p:ph type="title"/>
          </p:nvPr>
        </p:nvSpPr>
        <p:spPr>
          <a:xfrm>
            <a:off x="1738400" y="798100"/>
            <a:ext cx="9374000" cy="1332400"/>
          </a:xfrm>
          <a:prstGeom prst="rect">
            <a:avLst/>
          </a:prstGeom>
        </p:spPr>
        <p:txBody>
          <a:bodyPr spcFirstLastPara="1" wrap="square" lIns="121900" tIns="121900" rIns="121900" bIns="121900" anchor="t" anchorCtr="0">
            <a:noAutofit/>
          </a:bodyPr>
          <a:lstStyle/>
          <a:p>
            <a:endParaRPr/>
          </a:p>
        </p:txBody>
      </p:sp>
      <p:sp>
        <p:nvSpPr>
          <p:cNvPr id="310" name="Google Shape;310;p18"/>
          <p:cNvSpPr txBox="1">
            <a:spLocks noGrp="1"/>
          </p:cNvSpPr>
          <p:nvPr>
            <p:ph type="body" idx="1"/>
          </p:nvPr>
        </p:nvSpPr>
        <p:spPr>
          <a:xfrm>
            <a:off x="1738400" y="2653400"/>
            <a:ext cx="9374000" cy="33888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311" name="Google Shape;311;p18"/>
          <p:cNvPicPr preferRelativeResize="0"/>
          <p:nvPr/>
        </p:nvPicPr>
        <p:blipFill>
          <a:blip r:embed="rId3">
            <a:alphaModFix/>
          </a:blip>
          <a:stretch>
            <a:fillRect/>
          </a:stretch>
        </p:blipFill>
        <p:spPr>
          <a:xfrm>
            <a:off x="1878767" y="0"/>
            <a:ext cx="8434460" cy="6858000"/>
          </a:xfrm>
          <a:prstGeom prst="rect">
            <a:avLst/>
          </a:prstGeom>
          <a:noFill/>
          <a:ln>
            <a:noFill/>
          </a:ln>
        </p:spPr>
      </p:pic>
      <p:sp>
        <p:nvSpPr>
          <p:cNvPr id="312" name="Google Shape;312;p18"/>
          <p:cNvSpPr txBox="1"/>
          <p:nvPr/>
        </p:nvSpPr>
        <p:spPr>
          <a:xfrm>
            <a:off x="7529033" y="2287400"/>
            <a:ext cx="7730400" cy="9020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1867" kern="0">
              <a:solidFill>
                <a:srgbClr val="000000"/>
              </a:solidFill>
              <a:latin typeface="Nunito"/>
              <a:ea typeface="Nunito"/>
              <a:cs typeface="Nunito"/>
              <a:sym typeface="Nunito"/>
            </a:endParaRPr>
          </a:p>
        </p:txBody>
      </p:sp>
    </p:spTree>
    <p:extLst>
      <p:ext uri="{BB962C8B-B14F-4D97-AF65-F5344CB8AC3E}">
        <p14:creationId xmlns:p14="http://schemas.microsoft.com/office/powerpoint/2010/main" val="23529075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9"/>
          <p:cNvSpPr txBox="1">
            <a:spLocks noGrp="1"/>
          </p:cNvSpPr>
          <p:nvPr>
            <p:ph type="title"/>
          </p:nvPr>
        </p:nvSpPr>
        <p:spPr>
          <a:xfrm>
            <a:off x="1738400" y="798100"/>
            <a:ext cx="9374000" cy="1332400"/>
          </a:xfrm>
          <a:prstGeom prst="rect">
            <a:avLst/>
          </a:prstGeom>
        </p:spPr>
        <p:txBody>
          <a:bodyPr spcFirstLastPara="1" wrap="square" lIns="121900" tIns="121900" rIns="121900" bIns="121900" anchor="t" anchorCtr="0">
            <a:noAutofit/>
          </a:bodyPr>
          <a:lstStyle/>
          <a:p>
            <a:r>
              <a:rPr lang="en"/>
              <a:t>Improvements</a:t>
            </a:r>
            <a:endParaRPr/>
          </a:p>
        </p:txBody>
      </p:sp>
      <p:sp>
        <p:nvSpPr>
          <p:cNvPr id="318" name="Google Shape;318;p19"/>
          <p:cNvSpPr txBox="1">
            <a:spLocks noGrp="1"/>
          </p:cNvSpPr>
          <p:nvPr>
            <p:ph type="body" idx="1"/>
          </p:nvPr>
        </p:nvSpPr>
        <p:spPr>
          <a:xfrm>
            <a:off x="1738400" y="2653400"/>
            <a:ext cx="9374000" cy="3388800"/>
          </a:xfrm>
          <a:prstGeom prst="rect">
            <a:avLst/>
          </a:prstGeom>
        </p:spPr>
        <p:txBody>
          <a:bodyPr spcFirstLastPara="1" wrap="square" lIns="121900" tIns="121900" rIns="121900" bIns="121900" anchor="t" anchorCtr="0">
            <a:noAutofit/>
          </a:bodyPr>
          <a:lstStyle/>
          <a:p>
            <a:r>
              <a:rPr lang="en"/>
              <a:t>Having more data to work with, i.e. more years, more places, soil quality</a:t>
            </a:r>
            <a:endParaRPr/>
          </a:p>
          <a:p>
            <a:r>
              <a:rPr lang="en"/>
              <a:t>Input more factors to help more accurately predict the amount of bushels of corn</a:t>
            </a:r>
            <a:endParaRPr/>
          </a:p>
          <a:p>
            <a:endParaRPr/>
          </a:p>
        </p:txBody>
      </p:sp>
    </p:spTree>
    <p:extLst>
      <p:ext uri="{BB962C8B-B14F-4D97-AF65-F5344CB8AC3E}">
        <p14:creationId xmlns:p14="http://schemas.microsoft.com/office/powerpoint/2010/main" val="31843238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subTitle" idx="1"/>
          </p:nvPr>
        </p:nvSpPr>
        <p:spPr>
          <a:xfrm>
            <a:off x="3097200" y="4887200"/>
            <a:ext cx="5997600" cy="1481600"/>
          </a:xfrm>
          <a:prstGeom prst="rect">
            <a:avLst/>
          </a:prstGeom>
          <a:solidFill>
            <a:srgbClr val="FFD600">
              <a:alpha val="70380"/>
            </a:srgbClr>
          </a:solidFill>
        </p:spPr>
        <p:txBody>
          <a:bodyPr spcFirstLastPara="1" wrap="square" lIns="121900" tIns="121900" rIns="121900" bIns="121900" anchor="t" anchorCtr="0">
            <a:noAutofit/>
          </a:bodyPr>
          <a:lstStyle/>
          <a:p>
            <a:pPr marL="0" indent="0"/>
            <a:r>
              <a:rPr lang="en" sz="1667" b="1">
                <a:solidFill>
                  <a:schemeClr val="dk1"/>
                </a:solidFill>
              </a:rPr>
              <a:t>Benjamin Matlock</a:t>
            </a:r>
            <a:r>
              <a:rPr lang="en" sz="1667">
                <a:solidFill>
                  <a:schemeClr val="dk1"/>
                </a:solidFill>
              </a:rPr>
              <a:t> - Code/CEO</a:t>
            </a:r>
            <a:endParaRPr sz="1667">
              <a:solidFill>
                <a:schemeClr val="dk1"/>
              </a:solidFill>
            </a:endParaRPr>
          </a:p>
          <a:p>
            <a:pPr marL="0" indent="0"/>
            <a:r>
              <a:rPr lang="en" sz="1667" b="1">
                <a:solidFill>
                  <a:schemeClr val="dk1"/>
                </a:solidFill>
              </a:rPr>
              <a:t>Michael Garcia</a:t>
            </a:r>
            <a:r>
              <a:rPr lang="en" sz="1667">
                <a:solidFill>
                  <a:schemeClr val="dk1"/>
                </a:solidFill>
              </a:rPr>
              <a:t> - Obtain and Prepare Data/President</a:t>
            </a:r>
            <a:endParaRPr sz="1667">
              <a:solidFill>
                <a:schemeClr val="dk1"/>
              </a:solidFill>
            </a:endParaRPr>
          </a:p>
          <a:p>
            <a:pPr marL="0" indent="0">
              <a:buClr>
                <a:schemeClr val="dk1"/>
              </a:buClr>
              <a:buSzPts val="1100"/>
            </a:pPr>
            <a:r>
              <a:rPr lang="en" sz="1667" b="1">
                <a:solidFill>
                  <a:schemeClr val="dk1"/>
                </a:solidFill>
              </a:rPr>
              <a:t>Alexander Fiscu</a:t>
            </a:r>
            <a:r>
              <a:rPr lang="en" sz="1667">
                <a:solidFill>
                  <a:schemeClr val="dk1"/>
                </a:solidFill>
              </a:rPr>
              <a:t> - Finalize and Present Data/Vice President</a:t>
            </a:r>
            <a:endParaRPr sz="1667">
              <a:solidFill>
                <a:schemeClr val="dk1"/>
              </a:solidFill>
            </a:endParaRPr>
          </a:p>
          <a:p>
            <a:pPr marL="0" indent="0">
              <a:buClr>
                <a:schemeClr val="dk1"/>
              </a:buClr>
              <a:buSzPts val="1100"/>
            </a:pPr>
            <a:r>
              <a:rPr lang="en" sz="1667" b="1">
                <a:solidFill>
                  <a:schemeClr val="dk1"/>
                </a:solidFill>
              </a:rPr>
              <a:t>Leroy Lee </a:t>
            </a:r>
            <a:r>
              <a:rPr lang="en" sz="1667">
                <a:solidFill>
                  <a:schemeClr val="dk1"/>
                </a:solidFill>
              </a:rPr>
              <a:t>- Obtain and Prepare Data/Secretary</a:t>
            </a:r>
            <a:endParaRPr sz="1667">
              <a:solidFill>
                <a:schemeClr val="dk1"/>
              </a:solidFill>
            </a:endParaRPr>
          </a:p>
          <a:p>
            <a:pPr marL="0" indent="0">
              <a:buClr>
                <a:schemeClr val="dk1"/>
              </a:buClr>
              <a:buSzPts val="1100"/>
            </a:pPr>
            <a:r>
              <a:rPr lang="en" sz="1667" b="1">
                <a:solidFill>
                  <a:schemeClr val="dk1"/>
                </a:solidFill>
              </a:rPr>
              <a:t>Jian Liang</a:t>
            </a:r>
            <a:r>
              <a:rPr lang="en" sz="1667">
                <a:solidFill>
                  <a:schemeClr val="dk1"/>
                </a:solidFill>
              </a:rPr>
              <a:t> - Code/Intern</a:t>
            </a:r>
            <a:endParaRPr sz="1667">
              <a:solidFill>
                <a:schemeClr val="dk1"/>
              </a:solidFill>
            </a:endParaRPr>
          </a:p>
          <a:p>
            <a:pPr marL="0" indent="0">
              <a:buClr>
                <a:schemeClr val="dk1"/>
              </a:buClr>
              <a:buSzPts val="1100"/>
            </a:pPr>
            <a:endParaRPr sz="1667">
              <a:solidFill>
                <a:schemeClr val="dk1"/>
              </a:solidFill>
            </a:endParaRPr>
          </a:p>
          <a:p>
            <a:pPr marL="0" indent="0">
              <a:buClr>
                <a:schemeClr val="dk1"/>
              </a:buClr>
              <a:buSzPts val="1100"/>
            </a:pPr>
            <a:endParaRPr sz="1667">
              <a:solidFill>
                <a:schemeClr val="dk1"/>
              </a:solidFill>
            </a:endParaRPr>
          </a:p>
          <a:p>
            <a:pPr marL="0" indent="0"/>
            <a:endParaRPr/>
          </a:p>
        </p:txBody>
      </p:sp>
      <p:pic>
        <p:nvPicPr>
          <p:cNvPr id="55" name="Google Shape;55;p13"/>
          <p:cNvPicPr preferRelativeResize="0"/>
          <p:nvPr/>
        </p:nvPicPr>
        <p:blipFill>
          <a:blip r:embed="rId4">
            <a:alphaModFix/>
          </a:blip>
          <a:stretch>
            <a:fillRect/>
          </a:stretch>
        </p:blipFill>
        <p:spPr>
          <a:xfrm>
            <a:off x="3509616" y="2587767"/>
            <a:ext cx="5172768" cy="1481668"/>
          </a:xfrm>
          <a:prstGeom prst="rect">
            <a:avLst/>
          </a:prstGeom>
          <a:noFill/>
          <a:ln>
            <a:noFill/>
          </a:ln>
        </p:spPr>
      </p:pic>
      <p:sp>
        <p:nvSpPr>
          <p:cNvPr id="2" name="TextBox 1"/>
          <p:cNvSpPr txBox="1"/>
          <p:nvPr/>
        </p:nvSpPr>
        <p:spPr>
          <a:xfrm>
            <a:off x="10942522" y="5813404"/>
            <a:ext cx="769065" cy="369332"/>
          </a:xfrm>
          <a:prstGeom prst="rect">
            <a:avLst/>
          </a:prstGeom>
          <a:noFill/>
        </p:spPr>
        <p:txBody>
          <a:bodyPr wrap="square" rtlCol="0">
            <a:spAutoFit/>
          </a:bodyPr>
          <a:lstStyle/>
          <a:p>
            <a:r>
              <a:rPr lang="en-US" b="1" dirty="0" smtClean="0">
                <a:solidFill>
                  <a:schemeClr val="bg1"/>
                </a:solidFill>
              </a:rPr>
              <a:t>[10]</a:t>
            </a:r>
            <a:endParaRPr lang="en-US" b="1" dirty="0">
              <a:solidFill>
                <a:schemeClr val="bg1"/>
              </a:solidFill>
            </a:endParaRPr>
          </a:p>
        </p:txBody>
      </p:sp>
    </p:spTree>
    <p:extLst>
      <p:ext uri="{BB962C8B-B14F-4D97-AF65-F5344CB8AC3E}">
        <p14:creationId xmlns:p14="http://schemas.microsoft.com/office/powerpoint/2010/main" val="31666338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D600">
            <a:alpha val="50780"/>
          </a:srgbClr>
        </a:soli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Motivation</a:t>
            </a:r>
            <a:endParaRPr/>
          </a:p>
        </p:txBody>
      </p:sp>
      <p:sp>
        <p:nvSpPr>
          <p:cNvPr id="61" name="Google Shape;61;p14"/>
          <p:cNvSpPr txBox="1">
            <a:spLocks noGrp="1"/>
          </p:cNvSpPr>
          <p:nvPr>
            <p:ph type="body" idx="1"/>
          </p:nvPr>
        </p:nvSpPr>
        <p:spPr>
          <a:xfrm>
            <a:off x="415600" y="1536633"/>
            <a:ext cx="11360800" cy="4986800"/>
          </a:xfrm>
          <a:prstGeom prst="rect">
            <a:avLst/>
          </a:prstGeom>
        </p:spPr>
        <p:txBody>
          <a:bodyPr spcFirstLastPara="1" wrap="square" lIns="121900" tIns="121900" rIns="121900" bIns="121900" anchor="t" anchorCtr="0">
            <a:noAutofit/>
          </a:bodyPr>
          <a:lstStyle/>
          <a:p>
            <a:pPr marL="0" indent="0">
              <a:spcAft>
                <a:spcPts val="2133"/>
              </a:spcAft>
              <a:buNone/>
            </a:pPr>
            <a:r>
              <a:rPr lang="en" sz="2133">
                <a:solidFill>
                  <a:srgbClr val="000000"/>
                </a:solidFill>
              </a:rPr>
              <a:t>Wind Turbines are a great source of renewable energy, however, residents living close to wind turbines often complain that they are unsightly and noisy. To mitigate these issues, our group has optimized wind turbine placement to maximize wind speed in order to maximize energy production and to minimize population to minimize the nuisance to nearby residence. In addition, increased wind turbines will satiate increasing demands for energy with the increases in population as well as energy requirements due to technological advancement. Our code brings us closer to decreasing our reliance on fossil fuels as we moving closer to making self sustaining renewable energy sources the norm. </a:t>
            </a:r>
            <a:endParaRPr sz="2133">
              <a:solidFill>
                <a:srgbClr val="000000"/>
              </a:solidFill>
            </a:endParaRPr>
          </a:p>
        </p:txBody>
      </p:sp>
      <p:pic>
        <p:nvPicPr>
          <p:cNvPr id="62" name="Google Shape;62;p14"/>
          <p:cNvPicPr preferRelativeResize="0"/>
          <p:nvPr/>
        </p:nvPicPr>
        <p:blipFill>
          <a:blip r:embed="rId3">
            <a:alphaModFix/>
          </a:blip>
          <a:stretch>
            <a:fillRect/>
          </a:stretch>
        </p:blipFill>
        <p:spPr>
          <a:xfrm>
            <a:off x="7843466" y="4383268"/>
            <a:ext cx="3589665" cy="1953801"/>
          </a:xfrm>
          <a:prstGeom prst="rect">
            <a:avLst/>
          </a:prstGeom>
          <a:noFill/>
          <a:ln>
            <a:noFill/>
          </a:ln>
        </p:spPr>
      </p:pic>
    </p:spTree>
    <p:extLst>
      <p:ext uri="{BB962C8B-B14F-4D97-AF65-F5344CB8AC3E}">
        <p14:creationId xmlns:p14="http://schemas.microsoft.com/office/powerpoint/2010/main" val="19653258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A4C2F4">
            <a:alpha val="49020"/>
          </a:srgbClr>
        </a:solid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Description of MatLab Algorithms</a:t>
            </a:r>
            <a:endParaRPr/>
          </a:p>
        </p:txBody>
      </p:sp>
      <p:sp>
        <p:nvSpPr>
          <p:cNvPr id="68" name="Google Shape;68;p1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buNone/>
            </a:pPr>
            <a:r>
              <a:rPr lang="en">
                <a:solidFill>
                  <a:srgbClr val="000000"/>
                </a:solidFill>
              </a:rPr>
              <a:t>Our code:</a:t>
            </a:r>
            <a:endParaRPr>
              <a:solidFill>
                <a:srgbClr val="000000"/>
              </a:solidFill>
            </a:endParaRPr>
          </a:p>
          <a:p>
            <a:pPr marL="0" indent="0">
              <a:spcBef>
                <a:spcPts val="2133"/>
              </a:spcBef>
              <a:buNone/>
            </a:pPr>
            <a:endParaRPr>
              <a:solidFill>
                <a:srgbClr val="000000"/>
              </a:solidFill>
            </a:endParaRPr>
          </a:p>
          <a:p>
            <a:pPr marL="0" indent="0">
              <a:spcBef>
                <a:spcPts val="2133"/>
              </a:spcBef>
              <a:buNone/>
            </a:pPr>
            <a:r>
              <a:rPr lang="en">
                <a:solidFill>
                  <a:srgbClr val="000000"/>
                </a:solidFill>
              </a:rPr>
              <a:t>Plots the existing 5027 wind turbines in Iowa on the map using red cross markers. The code weights average wind speed and population data and optimizes location to minimize population while maximizing wind speed. </a:t>
            </a:r>
            <a:endParaRPr>
              <a:solidFill>
                <a:srgbClr val="000000"/>
              </a:solidFill>
            </a:endParaRPr>
          </a:p>
          <a:p>
            <a:pPr marL="0" indent="0">
              <a:spcBef>
                <a:spcPts val="2133"/>
              </a:spcBef>
              <a:spcAft>
                <a:spcPts val="2133"/>
              </a:spcAft>
              <a:buNone/>
            </a:pPr>
            <a:endParaRPr>
              <a:solidFill>
                <a:srgbClr val="000000"/>
              </a:solidFill>
            </a:endParaRPr>
          </a:p>
        </p:txBody>
      </p:sp>
    </p:spTree>
    <p:extLst>
      <p:ext uri="{BB962C8B-B14F-4D97-AF65-F5344CB8AC3E}">
        <p14:creationId xmlns:p14="http://schemas.microsoft.com/office/powerpoint/2010/main" val="345846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C893D-5A9F-4478-A28A-9B67478F52AE}"/>
              </a:ext>
            </a:extLst>
          </p:cNvPr>
          <p:cNvSpPr>
            <a:spLocks noGrp="1"/>
          </p:cNvSpPr>
          <p:nvPr>
            <p:ph type="title"/>
          </p:nvPr>
        </p:nvSpPr>
        <p:spPr/>
        <p:txBody>
          <a:bodyPr/>
          <a:lstStyle/>
          <a:p>
            <a:r>
              <a:rPr lang="en-US" dirty="0"/>
              <a:t>The Algorithm </a:t>
            </a:r>
          </a:p>
        </p:txBody>
      </p:sp>
      <p:sp>
        <p:nvSpPr>
          <p:cNvPr id="3" name="Content Placeholder 2">
            <a:extLst>
              <a:ext uri="{FF2B5EF4-FFF2-40B4-BE49-F238E27FC236}">
                <a16:creationId xmlns:a16="http://schemas.microsoft.com/office/drawing/2014/main" id="{8E7D8BA6-0977-47F6-BA3E-E86FA7451832}"/>
              </a:ext>
            </a:extLst>
          </p:cNvPr>
          <p:cNvSpPr>
            <a:spLocks noGrp="1"/>
          </p:cNvSpPr>
          <p:nvPr>
            <p:ph idx="1"/>
          </p:nvPr>
        </p:nvSpPr>
        <p:spPr/>
        <p:txBody>
          <a:bodyPr/>
          <a:lstStyle/>
          <a:p>
            <a:r>
              <a:rPr lang="en-US" dirty="0"/>
              <a:t>Multiple linear regression method, uses walk time as a variable</a:t>
            </a:r>
          </a:p>
          <a:p>
            <a:endParaRPr lang="en-US" dirty="0"/>
          </a:p>
          <a:p>
            <a:r>
              <a:rPr lang="en-US" dirty="0"/>
              <a:t>Includes some calculations based off amenities </a:t>
            </a:r>
          </a:p>
          <a:p>
            <a:endParaRPr lang="en-US" dirty="0"/>
          </a:p>
          <a:p>
            <a:r>
              <a:rPr lang="en-US" dirty="0"/>
              <a:t>Reads all data from an excel document</a:t>
            </a:r>
          </a:p>
          <a:p>
            <a:endParaRPr lang="en-US" dirty="0"/>
          </a:p>
          <a:p>
            <a:r>
              <a:rPr lang="en-US" dirty="0"/>
              <a:t>Displays outputs both in graphical and text form</a:t>
            </a:r>
          </a:p>
        </p:txBody>
      </p:sp>
    </p:spTree>
    <p:extLst>
      <p:ext uri="{BB962C8B-B14F-4D97-AF65-F5344CB8AC3E}">
        <p14:creationId xmlns:p14="http://schemas.microsoft.com/office/powerpoint/2010/main" val="37772451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D600">
            <a:alpha val="50780"/>
          </a:srgbClr>
        </a:solidFill>
        <a:effectLst/>
      </p:bgPr>
    </p:bg>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Showcase </a:t>
            </a:r>
            <a:endParaRPr/>
          </a:p>
        </p:txBody>
      </p:sp>
      <p:sp>
        <p:nvSpPr>
          <p:cNvPr id="74" name="Google Shape;74;p16"/>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75" name="Google Shape;75;p16"/>
          <p:cNvPicPr preferRelativeResize="0"/>
          <p:nvPr/>
        </p:nvPicPr>
        <p:blipFill>
          <a:blip r:embed="rId3">
            <a:alphaModFix/>
          </a:blip>
          <a:stretch>
            <a:fillRect/>
          </a:stretch>
        </p:blipFill>
        <p:spPr>
          <a:xfrm>
            <a:off x="415600" y="2529185"/>
            <a:ext cx="4191000" cy="2959100"/>
          </a:xfrm>
          <a:prstGeom prst="rect">
            <a:avLst/>
          </a:prstGeom>
          <a:noFill/>
          <a:ln>
            <a:noFill/>
          </a:ln>
        </p:spPr>
      </p:pic>
      <p:pic>
        <p:nvPicPr>
          <p:cNvPr id="76" name="Google Shape;76;p16"/>
          <p:cNvPicPr preferRelativeResize="0"/>
          <p:nvPr/>
        </p:nvPicPr>
        <p:blipFill>
          <a:blip r:embed="rId4">
            <a:alphaModFix/>
          </a:blip>
          <a:stretch>
            <a:fillRect/>
          </a:stretch>
        </p:blipFill>
        <p:spPr>
          <a:xfrm>
            <a:off x="4842200" y="1571968"/>
            <a:ext cx="6160667" cy="2471033"/>
          </a:xfrm>
          <a:prstGeom prst="rect">
            <a:avLst/>
          </a:prstGeom>
          <a:noFill/>
          <a:ln>
            <a:noFill/>
          </a:ln>
        </p:spPr>
      </p:pic>
      <p:pic>
        <p:nvPicPr>
          <p:cNvPr id="77" name="Google Shape;77;p16"/>
          <p:cNvPicPr preferRelativeResize="0"/>
          <p:nvPr/>
        </p:nvPicPr>
        <p:blipFill>
          <a:blip r:embed="rId5">
            <a:alphaModFix/>
          </a:blip>
          <a:stretch>
            <a:fillRect/>
          </a:stretch>
        </p:blipFill>
        <p:spPr>
          <a:xfrm>
            <a:off x="4842201" y="4122911"/>
            <a:ext cx="6160668" cy="2444823"/>
          </a:xfrm>
          <a:prstGeom prst="rect">
            <a:avLst/>
          </a:prstGeom>
          <a:noFill/>
          <a:ln>
            <a:noFill/>
          </a:ln>
        </p:spPr>
      </p:pic>
    </p:spTree>
    <p:extLst>
      <p:ext uri="{BB962C8B-B14F-4D97-AF65-F5344CB8AC3E}">
        <p14:creationId xmlns:p14="http://schemas.microsoft.com/office/powerpoint/2010/main" val="35254362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D600">
            <a:alpha val="50780"/>
          </a:srgbClr>
        </a:solidFill>
        <a:effectLst/>
      </p:bgPr>
    </p:bg>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algn="ctr"/>
            <a:r>
              <a:rPr lang="en"/>
              <a:t>Showcase: Optimal Wind Farm Location </a:t>
            </a:r>
            <a:endParaRPr/>
          </a:p>
        </p:txBody>
      </p:sp>
      <p:sp>
        <p:nvSpPr>
          <p:cNvPr id="83" name="Google Shape;83;p17"/>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84" name="Google Shape;84;p17"/>
          <p:cNvPicPr preferRelativeResize="0"/>
          <p:nvPr/>
        </p:nvPicPr>
        <p:blipFill rotWithShape="1">
          <a:blip r:embed="rId3">
            <a:alphaModFix/>
          </a:blip>
          <a:srcRect l="25908" r="23409"/>
          <a:stretch/>
        </p:blipFill>
        <p:spPr>
          <a:xfrm>
            <a:off x="2335384" y="1536633"/>
            <a:ext cx="7521221" cy="4555200"/>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7964906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D600">
            <a:alpha val="50780"/>
          </a:srgbClr>
        </a:solidFill>
        <a:effectLst/>
      </p:bgPr>
    </p:bg>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algn="ctr"/>
            <a:r>
              <a:rPr lang="en"/>
              <a:t>Showcase: Population Heatmap </a:t>
            </a:r>
            <a:endParaRPr/>
          </a:p>
        </p:txBody>
      </p:sp>
      <p:sp>
        <p:nvSpPr>
          <p:cNvPr id="90" name="Google Shape;90;p18"/>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91" name="Google Shape;91;p18"/>
          <p:cNvPicPr preferRelativeResize="0"/>
          <p:nvPr/>
        </p:nvPicPr>
        <p:blipFill>
          <a:blip r:embed="rId3">
            <a:alphaModFix/>
          </a:blip>
          <a:stretch>
            <a:fillRect/>
          </a:stretch>
        </p:blipFill>
        <p:spPr>
          <a:xfrm>
            <a:off x="2940269" y="1447435"/>
            <a:ext cx="6311465" cy="4733600"/>
          </a:xfrm>
          <a:prstGeom prst="rect">
            <a:avLst/>
          </a:prstGeom>
          <a:noFill/>
          <a:ln>
            <a:noFill/>
          </a:ln>
        </p:spPr>
      </p:pic>
    </p:spTree>
    <p:extLst>
      <p:ext uri="{BB962C8B-B14F-4D97-AF65-F5344CB8AC3E}">
        <p14:creationId xmlns:p14="http://schemas.microsoft.com/office/powerpoint/2010/main" val="1264130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D600">
            <a:alpha val="50780"/>
          </a:srgbClr>
        </a:solidFill>
        <a:effectLst/>
      </p:bgPr>
    </p:bg>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Showcase: Average Wind Speeds (MPH)  </a:t>
            </a:r>
            <a:endParaRPr/>
          </a:p>
        </p:txBody>
      </p:sp>
      <p:sp>
        <p:nvSpPr>
          <p:cNvPr id="97" name="Google Shape;97;p19"/>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98" name="Google Shape;98;p19"/>
          <p:cNvPicPr preferRelativeResize="0"/>
          <p:nvPr/>
        </p:nvPicPr>
        <p:blipFill>
          <a:blip r:embed="rId3">
            <a:alphaModFix/>
          </a:blip>
          <a:stretch>
            <a:fillRect/>
          </a:stretch>
        </p:blipFill>
        <p:spPr>
          <a:xfrm>
            <a:off x="2510334" y="1802467"/>
            <a:ext cx="7171300" cy="4023533"/>
          </a:xfrm>
          <a:prstGeom prst="rect">
            <a:avLst/>
          </a:prstGeom>
          <a:noFill/>
          <a:ln>
            <a:noFill/>
          </a:ln>
        </p:spPr>
      </p:pic>
      <p:sp>
        <p:nvSpPr>
          <p:cNvPr id="99" name="Google Shape;99;p19"/>
          <p:cNvSpPr txBox="1"/>
          <p:nvPr/>
        </p:nvSpPr>
        <p:spPr>
          <a:xfrm rot="-5400000">
            <a:off x="8499333" y="3492933"/>
            <a:ext cx="2035200" cy="426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067" kern="0">
                <a:solidFill>
                  <a:srgbClr val="000000"/>
                </a:solidFill>
                <a:latin typeface="Arial"/>
                <a:cs typeface="Arial"/>
                <a:sym typeface="Arial"/>
              </a:rPr>
              <a:t>Average Wind Speeds (MPH)</a:t>
            </a:r>
            <a:endParaRPr sz="1067" kern="0">
              <a:solidFill>
                <a:srgbClr val="000000"/>
              </a:solidFill>
              <a:latin typeface="Arial"/>
              <a:cs typeface="Arial"/>
              <a:sym typeface="Arial"/>
            </a:endParaRPr>
          </a:p>
        </p:txBody>
      </p:sp>
    </p:spTree>
    <p:extLst>
      <p:ext uri="{BB962C8B-B14F-4D97-AF65-F5344CB8AC3E}">
        <p14:creationId xmlns:p14="http://schemas.microsoft.com/office/powerpoint/2010/main" val="21401453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A4C2F4">
            <a:alpha val="49020"/>
          </a:srgbClr>
        </a:solidFill>
        <a:effectLst/>
      </p:bgPr>
    </p:bg>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Future Improvements</a:t>
            </a:r>
            <a:endParaRPr/>
          </a:p>
        </p:txBody>
      </p:sp>
      <p:sp>
        <p:nvSpPr>
          <p:cNvPr id="105" name="Google Shape;105;p20"/>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r>
              <a:rPr lang="en">
                <a:solidFill>
                  <a:srgbClr val="000000"/>
                </a:solidFill>
              </a:rPr>
              <a:t>In future versions of the algorithm, we hope to increase computation speeds to make the code more efficient as well as making it easier to apply to different data sets across the world. We also hope to implicate better optimization criteria to best suit a broad range of geographical and social needs.  Finally, we hope account for pre built structures and geographical features which could prevent wind turbine erection.</a:t>
            </a:r>
            <a:endParaRPr>
              <a:solidFill>
                <a:srgbClr val="000000"/>
              </a:solidFill>
            </a:endParaRPr>
          </a:p>
        </p:txBody>
      </p:sp>
    </p:spTree>
    <p:extLst>
      <p:ext uri="{BB962C8B-B14F-4D97-AF65-F5344CB8AC3E}">
        <p14:creationId xmlns:p14="http://schemas.microsoft.com/office/powerpoint/2010/main" val="29619298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D600">
            <a:alpha val="50780"/>
          </a:srgbClr>
        </a:solidFill>
        <a:effectLst/>
      </p:bgPr>
    </p:bg>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Citations</a:t>
            </a:r>
            <a:endParaRPr/>
          </a:p>
        </p:txBody>
      </p:sp>
      <p:sp>
        <p:nvSpPr>
          <p:cNvPr id="111" name="Google Shape;111;p21"/>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474121" indent="0">
              <a:spcBef>
                <a:spcPts val="1600"/>
              </a:spcBef>
              <a:buNone/>
            </a:pPr>
            <a:r>
              <a:rPr lang="en" sz="1467">
                <a:solidFill>
                  <a:srgbClr val="0000FF"/>
                </a:solidFill>
              </a:rPr>
              <a:t>Froese, Michelle. “MidAmerican Energy Announces Two New Iowa Wind Farm Projects.” </a:t>
            </a:r>
            <a:r>
              <a:rPr lang="en" sz="1467" i="1">
                <a:solidFill>
                  <a:srgbClr val="0000FF"/>
                </a:solidFill>
              </a:rPr>
              <a:t>Windpower Engineering &amp; Development</a:t>
            </a:r>
            <a:r>
              <a:rPr lang="en" sz="1467">
                <a:solidFill>
                  <a:srgbClr val="0000FF"/>
                </a:solidFill>
              </a:rPr>
              <a:t>, 2 May 2018, </a:t>
            </a:r>
            <a:r>
              <a:rPr lang="en" sz="1467" u="sng">
                <a:solidFill>
                  <a:srgbClr val="0000FF"/>
                </a:solidFill>
                <a:hlinkClick r:id="rId3"/>
              </a:rPr>
              <a:t>www.windpowerengineering.com/midamerican-energy-announces-two-new-iowa-wind-farms-as-part-of-wind-xi-project/</a:t>
            </a:r>
            <a:r>
              <a:rPr lang="en" sz="1467">
                <a:solidFill>
                  <a:srgbClr val="0000FF"/>
                </a:solidFill>
              </a:rPr>
              <a:t>.</a:t>
            </a:r>
            <a:endParaRPr sz="1467">
              <a:solidFill>
                <a:srgbClr val="0000FF"/>
              </a:solidFill>
            </a:endParaRPr>
          </a:p>
          <a:p>
            <a:pPr marL="0" indent="0">
              <a:spcBef>
                <a:spcPts val="1600"/>
              </a:spcBef>
              <a:buNone/>
            </a:pPr>
            <a:r>
              <a:rPr lang="en" sz="1467">
                <a:solidFill>
                  <a:srgbClr val="0000FF"/>
                </a:solidFill>
              </a:rPr>
              <a:t>         </a:t>
            </a:r>
            <a:r>
              <a:rPr lang="en" sz="1467" u="sng">
                <a:solidFill>
                  <a:srgbClr val="0000FF"/>
                </a:solidFill>
                <a:hlinkClick r:id="rId4"/>
              </a:rPr>
              <a:t>https://www.legis.iowa.gov/docs/publications/IET/615751.pdf</a:t>
            </a:r>
            <a:endParaRPr sz="1467">
              <a:solidFill>
                <a:srgbClr val="0000FF"/>
              </a:solidFill>
            </a:endParaRPr>
          </a:p>
          <a:p>
            <a:pPr marL="0" indent="0">
              <a:buNone/>
            </a:pPr>
            <a:endParaRPr sz="1467">
              <a:solidFill>
                <a:srgbClr val="0000FF"/>
              </a:solidFill>
            </a:endParaRPr>
          </a:p>
          <a:p>
            <a:pPr marL="0" indent="0">
              <a:buNone/>
            </a:pPr>
            <a:r>
              <a:rPr lang="en" sz="1467">
                <a:solidFill>
                  <a:srgbClr val="0000FF"/>
                </a:solidFill>
              </a:rPr>
              <a:t>         </a:t>
            </a:r>
            <a:r>
              <a:rPr lang="en" sz="1467" u="sng">
                <a:solidFill>
                  <a:srgbClr val="0000FF"/>
                </a:solidFill>
                <a:hlinkClick r:id="rId5"/>
              </a:rPr>
              <a:t>https://www.iaenvironment.org/webres/File/Iowa%20Wind%20Energy%20Fact%20Sheet.pdf</a:t>
            </a:r>
            <a:endParaRPr sz="1467">
              <a:solidFill>
                <a:srgbClr val="0000FF"/>
              </a:solidFill>
            </a:endParaRPr>
          </a:p>
          <a:p>
            <a:pPr indent="609585">
              <a:buNone/>
            </a:pPr>
            <a:r>
              <a:rPr lang="en" sz="1467">
                <a:solidFill>
                  <a:srgbClr val="0000FF"/>
                </a:solidFill>
              </a:rPr>
              <a:t>             </a:t>
            </a:r>
            <a:r>
              <a:rPr lang="en" sz="1467" u="sng">
                <a:solidFill>
                  <a:srgbClr val="0000FF"/>
                </a:solidFill>
                <a:hlinkClick r:id="rId6"/>
              </a:rPr>
              <a:t>https://www.iaenvironment.org/webres/File/News%20%26%20Resources/Publications/Executive-Summary-Iowa-Wind-Potential.pdf</a:t>
            </a:r>
            <a:endParaRPr sz="1467">
              <a:solidFill>
                <a:srgbClr val="0000FF"/>
              </a:solidFill>
            </a:endParaRPr>
          </a:p>
          <a:p>
            <a:pPr marL="474121" indent="0">
              <a:spcBef>
                <a:spcPts val="1600"/>
              </a:spcBef>
              <a:buNone/>
            </a:pPr>
            <a:r>
              <a:rPr lang="en" sz="1467" u="sng">
                <a:solidFill>
                  <a:srgbClr val="0000FF"/>
                </a:solidFill>
                <a:hlinkClick r:id="rId7"/>
              </a:rPr>
              <a:t>www.studentenergy.org/topics/renewable-energy</a:t>
            </a:r>
            <a:r>
              <a:rPr lang="en" sz="1467">
                <a:solidFill>
                  <a:srgbClr val="0000FF"/>
                </a:solidFill>
              </a:rPr>
              <a:t>.</a:t>
            </a:r>
            <a:endParaRPr sz="1467">
              <a:solidFill>
                <a:srgbClr val="0000FF"/>
              </a:solidFill>
            </a:endParaRPr>
          </a:p>
          <a:p>
            <a:pPr indent="0">
              <a:spcBef>
                <a:spcPts val="1600"/>
              </a:spcBef>
              <a:buClr>
                <a:schemeClr val="dk1"/>
              </a:buClr>
              <a:buSzPts val="1100"/>
              <a:buNone/>
            </a:pPr>
            <a:r>
              <a:rPr lang="en" sz="1467" u="sng">
                <a:solidFill>
                  <a:srgbClr val="0000FF"/>
                </a:solidFill>
                <a:hlinkClick r:id="rId8"/>
              </a:rPr>
              <a:t>https://cleangridalliance.org/our-work/projects?gclid=Cj0KCQjw6eTtBRDdARIsANZWjYYVkxnkgrJGPwK8QwTdEHhRjOBobryiDCmTh6xwhlwiV5YNyaEsyA4aAkv-EALw_wc</a:t>
            </a:r>
            <a:r>
              <a:rPr lang="en" sz="1467" u="sng">
                <a:solidFill>
                  <a:srgbClr val="0000FF"/>
                </a:solidFill>
                <a:hlinkClick r:id="rId8"/>
              </a:rPr>
              <a:t>B</a:t>
            </a:r>
            <a:endParaRPr sz="1467">
              <a:solidFill>
                <a:srgbClr val="0000FF"/>
              </a:solidFill>
            </a:endParaRPr>
          </a:p>
          <a:p>
            <a:pPr indent="0">
              <a:buClr>
                <a:schemeClr val="dk1"/>
              </a:buClr>
              <a:buSzPts val="1100"/>
              <a:buNone/>
            </a:pPr>
            <a:endParaRPr sz="1467">
              <a:solidFill>
                <a:srgbClr val="0000FF"/>
              </a:solidFill>
            </a:endParaRPr>
          </a:p>
          <a:p>
            <a:pPr marL="0" indent="609585">
              <a:lnSpc>
                <a:spcPct val="100000"/>
              </a:lnSpc>
              <a:buClr>
                <a:schemeClr val="dk1"/>
              </a:buClr>
              <a:buSzPts val="1100"/>
              <a:buNone/>
            </a:pPr>
            <a:r>
              <a:rPr lang="en" sz="1467" u="sng">
                <a:solidFill>
                  <a:srgbClr val="0000FF"/>
                </a:solidFill>
                <a:hlinkClick r:id="rId9"/>
              </a:rPr>
              <a:t>https://www.mathworks.com/matlabcentral/answers/402858-how-to-plot-latitude-and-longitude-data-on-map</a:t>
            </a:r>
            <a:endParaRPr sz="1467">
              <a:solidFill>
                <a:srgbClr val="0000FF"/>
              </a:solidFill>
            </a:endParaRPr>
          </a:p>
        </p:txBody>
      </p:sp>
    </p:spTree>
    <p:extLst>
      <p:ext uri="{BB962C8B-B14F-4D97-AF65-F5344CB8AC3E}">
        <p14:creationId xmlns:p14="http://schemas.microsoft.com/office/powerpoint/2010/main" val="2866362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916E1-FD4F-4855-8B98-BFB724930699}"/>
              </a:ext>
            </a:extLst>
          </p:cNvPr>
          <p:cNvSpPr>
            <a:spLocks noGrp="1"/>
          </p:cNvSpPr>
          <p:nvPr>
            <p:ph type="title"/>
          </p:nvPr>
        </p:nvSpPr>
        <p:spPr/>
        <p:txBody>
          <a:bodyPr/>
          <a:lstStyle/>
          <a:p>
            <a:r>
              <a:rPr lang="en-US" dirty="0"/>
              <a:t>Demonstration</a:t>
            </a:r>
          </a:p>
        </p:txBody>
      </p:sp>
      <p:sp>
        <p:nvSpPr>
          <p:cNvPr id="3" name="Content Placeholder 2">
            <a:extLst>
              <a:ext uri="{FF2B5EF4-FFF2-40B4-BE49-F238E27FC236}">
                <a16:creationId xmlns:a16="http://schemas.microsoft.com/office/drawing/2014/main" id="{90235E08-6C87-436A-B8A2-342488178B7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781066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B678C-C37C-4025-8DA6-E83B6B52FF28}"/>
              </a:ext>
            </a:extLst>
          </p:cNvPr>
          <p:cNvSpPr>
            <a:spLocks noGrp="1"/>
          </p:cNvSpPr>
          <p:nvPr>
            <p:ph type="title"/>
          </p:nvPr>
        </p:nvSpPr>
        <p:spPr/>
        <p:txBody>
          <a:bodyPr/>
          <a:lstStyle/>
          <a:p>
            <a:r>
              <a:rPr lang="en-US" dirty="0"/>
              <a:t>Improvements</a:t>
            </a:r>
          </a:p>
        </p:txBody>
      </p:sp>
      <p:sp>
        <p:nvSpPr>
          <p:cNvPr id="3" name="Content Placeholder 2">
            <a:extLst>
              <a:ext uri="{FF2B5EF4-FFF2-40B4-BE49-F238E27FC236}">
                <a16:creationId xmlns:a16="http://schemas.microsoft.com/office/drawing/2014/main" id="{21D526A8-F8E4-4B1A-AEAA-999956F3CE1E}"/>
              </a:ext>
            </a:extLst>
          </p:cNvPr>
          <p:cNvSpPr>
            <a:spLocks noGrp="1"/>
          </p:cNvSpPr>
          <p:nvPr>
            <p:ph idx="1"/>
          </p:nvPr>
        </p:nvSpPr>
        <p:spPr/>
        <p:txBody>
          <a:bodyPr/>
          <a:lstStyle/>
          <a:p>
            <a:r>
              <a:rPr lang="en-US" dirty="0"/>
              <a:t>Better system to deal with amenities </a:t>
            </a:r>
          </a:p>
          <a:p>
            <a:endParaRPr lang="en-US" dirty="0"/>
          </a:p>
          <a:p>
            <a:r>
              <a:rPr lang="en-US" dirty="0"/>
              <a:t>Utilize more data to get a better look at prices</a:t>
            </a:r>
          </a:p>
          <a:p>
            <a:endParaRPr lang="en-US" dirty="0"/>
          </a:p>
          <a:p>
            <a:r>
              <a:rPr lang="en-US" dirty="0"/>
              <a:t>Increase the usable range of the Algorithm</a:t>
            </a:r>
          </a:p>
          <a:p>
            <a:endParaRPr lang="en-US" dirty="0"/>
          </a:p>
          <a:p>
            <a:r>
              <a:rPr lang="en-US" dirty="0"/>
              <a:t>Could also include </a:t>
            </a:r>
            <a:r>
              <a:rPr lang="en-US" dirty="0" err="1"/>
              <a:t>Cyride</a:t>
            </a:r>
            <a:r>
              <a:rPr lang="en-US" dirty="0"/>
              <a:t> travel data to increase the usable range of the algorithm</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534508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2BE62-1DE3-498B-B047-E8A882B88698}"/>
              </a:ext>
            </a:extLst>
          </p:cNvPr>
          <p:cNvSpPr>
            <a:spLocks noGrp="1"/>
          </p:cNvSpPr>
          <p:nvPr>
            <p:ph type="ctrTitle"/>
          </p:nvPr>
        </p:nvSpPr>
        <p:spPr>
          <a:xfrm>
            <a:off x="926330" y="470518"/>
            <a:ext cx="10516987" cy="3805368"/>
          </a:xfrm>
        </p:spPr>
        <p:txBody>
          <a:bodyPr>
            <a:normAutofit fontScale="90000"/>
          </a:bodyPr>
          <a:lstStyle/>
          <a:p>
            <a:pPr algn="ctr"/>
            <a:r>
              <a:rPr lang="en-SG" dirty="0"/>
              <a:t/>
            </a:r>
            <a:br>
              <a:rPr lang="en-SG" dirty="0"/>
            </a:br>
            <a:r>
              <a:rPr lang="en-SG" dirty="0"/>
              <a:t/>
            </a:r>
            <a:br>
              <a:rPr lang="en-SG" dirty="0"/>
            </a:br>
            <a:r>
              <a:rPr lang="en-SG" dirty="0"/>
              <a:t/>
            </a:r>
            <a:br>
              <a:rPr lang="en-SG" dirty="0"/>
            </a:br>
            <a:r>
              <a:rPr lang="en-SG" dirty="0"/>
              <a:t/>
            </a:r>
            <a:br>
              <a:rPr lang="en-SG" dirty="0"/>
            </a:br>
            <a:r>
              <a:rPr lang="en-SG" dirty="0" smtClean="0"/>
              <a:t>[2] </a:t>
            </a:r>
            <a:r>
              <a:rPr lang="en-SG" sz="7300" dirty="0" smtClean="0"/>
              <a:t>TEAM</a:t>
            </a:r>
            <a:r>
              <a:rPr lang="en-SG" sz="7300" dirty="0"/>
              <a:t/>
            </a:r>
            <a:br>
              <a:rPr lang="en-SG" sz="7300" dirty="0"/>
            </a:br>
            <a:r>
              <a:rPr lang="en-SG" sz="7300" dirty="0"/>
              <a:t>DOWNSTREAM PETROLEUM</a:t>
            </a:r>
            <a:r>
              <a:rPr lang="en-SG" dirty="0"/>
              <a:t/>
            </a:r>
            <a:br>
              <a:rPr lang="en-SG" dirty="0"/>
            </a:br>
            <a:r>
              <a:rPr lang="en-SG" dirty="0"/>
              <a:t/>
            </a:r>
            <a:br>
              <a:rPr lang="en-SG" dirty="0"/>
            </a:br>
            <a:r>
              <a:rPr lang="en-US" sz="5300" dirty="0"/>
              <a:t>Optimal placement of Solar Panels in Iowa</a:t>
            </a:r>
            <a:endParaRPr lang="en-SG" dirty="0"/>
          </a:p>
        </p:txBody>
      </p:sp>
      <p:sp>
        <p:nvSpPr>
          <p:cNvPr id="3" name="Subtitle 2">
            <a:extLst>
              <a:ext uri="{FF2B5EF4-FFF2-40B4-BE49-F238E27FC236}">
                <a16:creationId xmlns:a16="http://schemas.microsoft.com/office/drawing/2014/main" id="{967556DC-1520-4BC6-B265-5F280BCFE0DB}"/>
              </a:ext>
            </a:extLst>
          </p:cNvPr>
          <p:cNvSpPr>
            <a:spLocks noGrp="1"/>
          </p:cNvSpPr>
          <p:nvPr>
            <p:ph type="subTitle" idx="1"/>
          </p:nvPr>
        </p:nvSpPr>
        <p:spPr>
          <a:xfrm>
            <a:off x="1287262" y="4587646"/>
            <a:ext cx="9767589" cy="1573457"/>
          </a:xfrm>
        </p:spPr>
        <p:txBody>
          <a:bodyPr>
            <a:normAutofit fontScale="85000" lnSpcReduction="20000"/>
          </a:bodyPr>
          <a:lstStyle/>
          <a:p>
            <a:pPr lvl="0">
              <a:spcBef>
                <a:spcPts val="0"/>
              </a:spcBef>
            </a:pPr>
            <a:r>
              <a:rPr lang="en" dirty="0">
                <a:solidFill>
                  <a:srgbClr val="000000"/>
                </a:solidFill>
                <a:latin typeface="Times New Roman"/>
                <a:ea typeface="Times New Roman"/>
                <a:cs typeface="Times New Roman"/>
                <a:sym typeface="Times New Roman"/>
              </a:rPr>
              <a:t>By:</a:t>
            </a:r>
          </a:p>
          <a:p>
            <a:pPr marL="457200" lvl="0" indent="-342900">
              <a:spcBef>
                <a:spcPts val="0"/>
              </a:spcBef>
              <a:buClr>
                <a:srgbClr val="000000"/>
              </a:buClr>
              <a:buSzPts val="1800"/>
              <a:buFont typeface="Times New Roman"/>
              <a:buChar char="●"/>
            </a:pPr>
            <a:r>
              <a:rPr lang="en-SG" dirty="0">
                <a:solidFill>
                  <a:srgbClr val="000000"/>
                </a:solidFill>
                <a:latin typeface="Times New Roman"/>
                <a:ea typeface="Times New Roman"/>
                <a:cs typeface="Times New Roman"/>
                <a:sym typeface="Times New Roman"/>
              </a:rPr>
              <a:t>ERIN DONALDSON </a:t>
            </a:r>
            <a:r>
              <a:rPr lang="en" dirty="0">
                <a:solidFill>
                  <a:srgbClr val="000000"/>
                </a:solidFill>
                <a:latin typeface="Times New Roman"/>
                <a:ea typeface="Times New Roman"/>
                <a:cs typeface="Times New Roman"/>
                <a:sym typeface="Times New Roman"/>
              </a:rPr>
              <a:t>- </a:t>
            </a:r>
            <a:r>
              <a:rPr lang="en-SG" dirty="0">
                <a:solidFill>
                  <a:srgbClr val="000000"/>
                </a:solidFill>
                <a:latin typeface="Times New Roman"/>
                <a:ea typeface="Times New Roman"/>
                <a:cs typeface="Times New Roman"/>
                <a:sym typeface="Times New Roman"/>
              </a:rPr>
              <a:t>DATA COMPILER/CODER</a:t>
            </a:r>
            <a:endParaRPr lang="en" dirty="0">
              <a:solidFill>
                <a:srgbClr val="000000"/>
              </a:solidFill>
              <a:latin typeface="Times New Roman"/>
              <a:ea typeface="Times New Roman"/>
              <a:cs typeface="Times New Roman"/>
              <a:sym typeface="Times New Roman"/>
            </a:endParaRPr>
          </a:p>
          <a:p>
            <a:pPr marL="457200" lvl="0" indent="-342900">
              <a:spcBef>
                <a:spcPts val="0"/>
              </a:spcBef>
              <a:spcAft>
                <a:spcPts val="0"/>
              </a:spcAft>
              <a:buClr>
                <a:srgbClr val="000000"/>
              </a:buClr>
              <a:buSzPts val="1800"/>
              <a:buFont typeface="Times New Roman"/>
              <a:buChar char="●"/>
            </a:pPr>
            <a:r>
              <a:rPr lang="en-SG" dirty="0">
                <a:solidFill>
                  <a:srgbClr val="000000"/>
                </a:solidFill>
                <a:latin typeface="Times New Roman"/>
                <a:ea typeface="Times New Roman"/>
                <a:cs typeface="Times New Roman"/>
                <a:sym typeface="Times New Roman"/>
              </a:rPr>
              <a:t>LANCE PARISH </a:t>
            </a:r>
            <a:r>
              <a:rPr lang="en" dirty="0">
                <a:solidFill>
                  <a:srgbClr val="000000"/>
                </a:solidFill>
                <a:latin typeface="Times New Roman"/>
                <a:ea typeface="Times New Roman"/>
                <a:cs typeface="Times New Roman"/>
                <a:sym typeface="Times New Roman"/>
              </a:rPr>
              <a:t>- </a:t>
            </a:r>
            <a:r>
              <a:rPr lang="en-SG" dirty="0">
                <a:solidFill>
                  <a:srgbClr val="000000"/>
                </a:solidFill>
                <a:latin typeface="Times New Roman"/>
                <a:ea typeface="Times New Roman"/>
                <a:cs typeface="Times New Roman"/>
                <a:sym typeface="Times New Roman"/>
              </a:rPr>
              <a:t>DATA COMPILER/coder</a:t>
            </a:r>
            <a:endParaRPr lang="en" dirty="0">
              <a:solidFill>
                <a:srgbClr val="000000"/>
              </a:solidFill>
              <a:latin typeface="Times New Roman"/>
              <a:ea typeface="Times New Roman"/>
              <a:cs typeface="Times New Roman"/>
              <a:sym typeface="Times New Roman"/>
            </a:endParaRPr>
          </a:p>
          <a:p>
            <a:pPr marL="457200" indent="-342900">
              <a:spcBef>
                <a:spcPts val="0"/>
              </a:spcBef>
              <a:buClr>
                <a:srgbClr val="000000"/>
              </a:buClr>
              <a:buSzPts val="1800"/>
              <a:buFont typeface="Times New Roman"/>
              <a:buChar char="●"/>
            </a:pPr>
            <a:r>
              <a:rPr lang="en-SG" dirty="0">
                <a:solidFill>
                  <a:srgbClr val="000000"/>
                </a:solidFill>
                <a:latin typeface="Times New Roman"/>
                <a:ea typeface="Times New Roman"/>
                <a:cs typeface="Times New Roman"/>
                <a:sym typeface="Times New Roman"/>
              </a:rPr>
              <a:t>WOON TIAN LI </a:t>
            </a:r>
            <a:r>
              <a:rPr lang="en" dirty="0">
                <a:solidFill>
                  <a:srgbClr val="000000"/>
                </a:solidFill>
                <a:latin typeface="Times New Roman"/>
                <a:ea typeface="Times New Roman"/>
                <a:cs typeface="Times New Roman"/>
                <a:sym typeface="Times New Roman"/>
              </a:rPr>
              <a:t>- </a:t>
            </a:r>
            <a:r>
              <a:rPr lang="en-SG" dirty="0">
                <a:solidFill>
                  <a:srgbClr val="000000"/>
                </a:solidFill>
                <a:latin typeface="Times New Roman"/>
                <a:ea typeface="Times New Roman"/>
                <a:cs typeface="Times New Roman"/>
                <a:sym typeface="Times New Roman"/>
              </a:rPr>
              <a:t>DATA COMPILER/</a:t>
            </a:r>
            <a:r>
              <a:rPr lang="en-SG" dirty="0" err="1">
                <a:solidFill>
                  <a:srgbClr val="000000"/>
                </a:solidFill>
                <a:latin typeface="Times New Roman"/>
                <a:ea typeface="Times New Roman"/>
                <a:cs typeface="Times New Roman"/>
                <a:sym typeface="Times New Roman"/>
              </a:rPr>
              <a:t>Powerpoint</a:t>
            </a:r>
            <a:endParaRPr lang="en" dirty="0">
              <a:solidFill>
                <a:srgbClr val="000000"/>
              </a:solidFill>
              <a:latin typeface="Times New Roman"/>
              <a:ea typeface="Times New Roman"/>
              <a:cs typeface="Times New Roman"/>
              <a:sym typeface="Times New Roman"/>
            </a:endParaRPr>
          </a:p>
          <a:p>
            <a:pPr marL="457200" lvl="0" indent="-342900">
              <a:spcBef>
                <a:spcPts val="0"/>
              </a:spcBef>
              <a:buClr>
                <a:srgbClr val="000000"/>
              </a:buClr>
              <a:buSzPts val="1800"/>
              <a:buFont typeface="Times New Roman"/>
              <a:buChar char="●"/>
            </a:pPr>
            <a:r>
              <a:rPr lang="en-SG" dirty="0">
                <a:solidFill>
                  <a:srgbClr val="000000"/>
                </a:solidFill>
                <a:latin typeface="Times New Roman"/>
                <a:ea typeface="Times New Roman"/>
                <a:cs typeface="Times New Roman"/>
                <a:sym typeface="Times New Roman"/>
              </a:rPr>
              <a:t>SARAH FANGROW </a:t>
            </a:r>
            <a:r>
              <a:rPr lang="en" dirty="0">
                <a:solidFill>
                  <a:srgbClr val="000000"/>
                </a:solidFill>
                <a:latin typeface="Times New Roman"/>
                <a:ea typeface="Times New Roman"/>
                <a:cs typeface="Times New Roman"/>
                <a:sym typeface="Times New Roman"/>
              </a:rPr>
              <a:t>- </a:t>
            </a:r>
            <a:r>
              <a:rPr lang="en-SG" dirty="0">
                <a:solidFill>
                  <a:srgbClr val="000000"/>
                </a:solidFill>
                <a:latin typeface="Times New Roman"/>
                <a:ea typeface="Times New Roman"/>
                <a:cs typeface="Times New Roman"/>
                <a:sym typeface="Times New Roman"/>
              </a:rPr>
              <a:t>DATA COMPILER/coder</a:t>
            </a:r>
            <a:endParaRPr lang="en" dirty="0">
              <a:solidFill>
                <a:srgbClr val="000000"/>
              </a:solidFill>
              <a:latin typeface="Times New Roman"/>
              <a:ea typeface="Times New Roman"/>
              <a:cs typeface="Times New Roman"/>
              <a:sym typeface="Times New Roman"/>
            </a:endParaRPr>
          </a:p>
          <a:p>
            <a:pPr marL="457200" lvl="0" indent="-342900">
              <a:spcBef>
                <a:spcPts val="0"/>
              </a:spcBef>
              <a:buClr>
                <a:srgbClr val="000000"/>
              </a:buClr>
              <a:buSzPts val="1800"/>
              <a:buFont typeface="Times New Roman"/>
              <a:buChar char="●"/>
            </a:pPr>
            <a:r>
              <a:rPr lang="en" dirty="0">
                <a:solidFill>
                  <a:srgbClr val="000000"/>
                </a:solidFill>
                <a:latin typeface="Times New Roman"/>
                <a:ea typeface="Times New Roman"/>
                <a:cs typeface="Times New Roman"/>
                <a:sym typeface="Times New Roman"/>
              </a:rPr>
              <a:t>M</a:t>
            </a:r>
            <a:r>
              <a:rPr lang="en-SG" dirty="0">
                <a:solidFill>
                  <a:srgbClr val="000000"/>
                </a:solidFill>
                <a:latin typeface="Times New Roman"/>
                <a:ea typeface="Times New Roman"/>
                <a:cs typeface="Times New Roman"/>
                <a:sym typeface="Times New Roman"/>
              </a:rPr>
              <a:t>ICHAEL MOMCHEV</a:t>
            </a:r>
            <a:r>
              <a:rPr lang="en" dirty="0">
                <a:solidFill>
                  <a:srgbClr val="000000"/>
                </a:solidFill>
                <a:latin typeface="Times New Roman"/>
                <a:ea typeface="Times New Roman"/>
                <a:cs typeface="Times New Roman"/>
                <a:sym typeface="Times New Roman"/>
              </a:rPr>
              <a:t> - </a:t>
            </a:r>
            <a:r>
              <a:rPr lang="en-SG" dirty="0">
                <a:solidFill>
                  <a:srgbClr val="000000"/>
                </a:solidFill>
                <a:latin typeface="Times New Roman"/>
                <a:ea typeface="Times New Roman"/>
                <a:cs typeface="Times New Roman"/>
                <a:sym typeface="Times New Roman"/>
              </a:rPr>
              <a:t>DATA COMPILER/CODER</a:t>
            </a:r>
            <a:endParaRPr lang="en" dirty="0">
              <a:solidFill>
                <a:srgbClr val="000000"/>
              </a:solidFill>
              <a:latin typeface="Times New Roman"/>
              <a:ea typeface="Times New Roman"/>
              <a:cs typeface="Times New Roman"/>
              <a:sym typeface="Times New Roman"/>
            </a:endParaRPr>
          </a:p>
          <a:p>
            <a:endParaRPr lang="en-SG" dirty="0"/>
          </a:p>
        </p:txBody>
      </p:sp>
      <p:pic>
        <p:nvPicPr>
          <p:cNvPr id="6" name="Picture 4" descr="Image result for SOLAR PANELS animation">
            <a:extLst>
              <a:ext uri="{FF2B5EF4-FFF2-40B4-BE49-F238E27FC236}">
                <a16:creationId xmlns:a16="http://schemas.microsoft.com/office/drawing/2014/main" id="{A494EDC2-5804-459B-9DE1-79E746F60F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902" t="34467" r="22027"/>
          <a:stretch/>
        </p:blipFill>
        <p:spPr bwMode="auto">
          <a:xfrm>
            <a:off x="8827888" y="4464619"/>
            <a:ext cx="2615429" cy="18195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un animated">
            <a:extLst>
              <a:ext uri="{FF2B5EF4-FFF2-40B4-BE49-F238E27FC236}">
                <a16:creationId xmlns:a16="http://schemas.microsoft.com/office/drawing/2014/main" id="{2424262B-3015-4D79-BA92-448EBE4BFF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2240280" cy="22402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41CED95-9306-447F-9029-BC7C65E175E3}"/>
              </a:ext>
            </a:extLst>
          </p:cNvPr>
          <p:cNvSpPr txBox="1"/>
          <p:nvPr/>
        </p:nvSpPr>
        <p:spPr>
          <a:xfrm>
            <a:off x="4555222" y="2443446"/>
            <a:ext cx="7751427"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3000" b="0" i="0" u="none" strike="noStrike" kern="1200" cap="none" spc="0" normalizeH="0" baseline="0" noProof="0" dirty="0" err="1">
                <a:ln>
                  <a:noFill/>
                </a:ln>
                <a:solidFill>
                  <a:srgbClr val="000000"/>
                </a:solidFill>
                <a:effectLst/>
                <a:uLnTx/>
                <a:uFillTx/>
                <a:latin typeface="Calibri" panose="020F0502020204030204"/>
                <a:ea typeface="+mn-ea"/>
                <a:cs typeface="+mn-cs"/>
              </a:rPr>
              <a:t>Expecto</a:t>
            </a:r>
            <a:r>
              <a:rPr kumimoji="0" lang="en-US" sz="3000" b="0" i="0" u="none" strike="noStrike" kern="1200" cap="none" spc="0" normalizeH="0" baseline="0" noProof="0" dirty="0">
                <a:ln>
                  <a:noFill/>
                </a:ln>
                <a:solidFill>
                  <a:srgbClr val="000000"/>
                </a:solidFill>
                <a:effectLst/>
                <a:uLnTx/>
                <a:uFillTx/>
                <a:latin typeface="Calibri" panose="020F0502020204030204"/>
                <a:ea typeface="+mn-ea"/>
                <a:cs typeface="+mn-cs"/>
              </a:rPr>
              <a:t> Petroleum)</a:t>
            </a:r>
          </a:p>
        </p:txBody>
      </p:sp>
    </p:spTree>
    <p:extLst>
      <p:ext uri="{BB962C8B-B14F-4D97-AF65-F5344CB8AC3E}">
        <p14:creationId xmlns:p14="http://schemas.microsoft.com/office/powerpoint/2010/main" val="60830675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1_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otalTime>57</TotalTime>
  <Words>2608</Words>
  <Application>Microsoft Office PowerPoint</Application>
  <PresentationFormat>Widescreen</PresentationFormat>
  <Paragraphs>406</Paragraphs>
  <Slides>65</Slides>
  <Notes>38</Notes>
  <HiddenSlides>0</HiddenSlides>
  <MMClips>0</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65</vt:i4>
      </vt:variant>
    </vt:vector>
  </HeadingPairs>
  <TitlesOfParts>
    <vt:vector size="90" baseType="lpstr">
      <vt:lpstr>Arial</vt:lpstr>
      <vt:lpstr>Calibri</vt:lpstr>
      <vt:lpstr>Calibri Light</vt:lpstr>
      <vt:lpstr>Century Gothic</vt:lpstr>
      <vt:lpstr>Courier New</vt:lpstr>
      <vt:lpstr>Franklin Gothic Book</vt:lpstr>
      <vt:lpstr>Lato</vt:lpstr>
      <vt:lpstr>Maven Pro</vt:lpstr>
      <vt:lpstr>Nunito</vt:lpstr>
      <vt:lpstr>Playfair Display</vt:lpstr>
      <vt:lpstr>Roboto</vt:lpstr>
      <vt:lpstr>Times New Roman</vt:lpstr>
      <vt:lpstr>Trebuchet MS</vt:lpstr>
      <vt:lpstr>Wingdings 3</vt:lpstr>
      <vt:lpstr>Office Theme</vt:lpstr>
      <vt:lpstr>Ion</vt:lpstr>
      <vt:lpstr>Retrospect</vt:lpstr>
      <vt:lpstr>Facet</vt:lpstr>
      <vt:lpstr>Geometric</vt:lpstr>
      <vt:lpstr>1_Retrospect</vt:lpstr>
      <vt:lpstr>1_Geometric</vt:lpstr>
      <vt:lpstr>Material</vt:lpstr>
      <vt:lpstr>Crop</vt:lpstr>
      <vt:lpstr>Momentum</vt:lpstr>
      <vt:lpstr>Simple Light</vt:lpstr>
      <vt:lpstr>FALL 2019 DEMO DAY!</vt:lpstr>
      <vt:lpstr>A few QUICK reminders</vt:lpstr>
      <vt:lpstr>Today</vt:lpstr>
      <vt:lpstr>[1] Latmab-x</vt:lpstr>
      <vt:lpstr>The Problem</vt:lpstr>
      <vt:lpstr>The Algorithm </vt:lpstr>
      <vt:lpstr>Demonstration</vt:lpstr>
      <vt:lpstr>Improvements</vt:lpstr>
      <vt:lpstr>    [2] TEAM DOWNSTREAM PETROLEUM  Optimal placement of Solar Panels in Iowa</vt:lpstr>
      <vt:lpstr>PowerPoint Presentation</vt:lpstr>
      <vt:lpstr>PowerPoint Presentation</vt:lpstr>
      <vt:lpstr>PowerPoint Presentation</vt:lpstr>
      <vt:lpstr>PowerPoint Presentation</vt:lpstr>
      <vt:lpstr>[3] SPAM</vt:lpstr>
      <vt:lpstr>Motivation</vt:lpstr>
      <vt:lpstr>Algorithm Basics</vt:lpstr>
      <vt:lpstr>Code Demonstration</vt:lpstr>
      <vt:lpstr>Analysis of Results</vt:lpstr>
      <vt:lpstr>Improvements</vt:lpstr>
      <vt:lpstr>PowerPoint Presentation</vt:lpstr>
      <vt:lpstr>PowerPoint Presentation</vt:lpstr>
      <vt:lpstr>Algorithm    </vt:lpstr>
      <vt:lpstr>Showcase algorithm</vt:lpstr>
      <vt:lpstr>Improvements</vt:lpstr>
      <vt:lpstr> by Zero Point Energy</vt:lpstr>
      <vt:lpstr>Motivation</vt:lpstr>
      <vt:lpstr>Collecting Data</vt:lpstr>
      <vt:lpstr>Our Algorithm</vt:lpstr>
      <vt:lpstr>Code Showcase</vt:lpstr>
      <vt:lpstr>PowerPoint Presentation</vt:lpstr>
      <vt:lpstr>PowerPoint Presentation</vt:lpstr>
      <vt:lpstr>Improvements</vt:lpstr>
      <vt:lpstr>[6] S.W.H (Upstream)</vt:lpstr>
      <vt:lpstr>Motivation</vt:lpstr>
      <vt:lpstr>Data Collection</vt:lpstr>
      <vt:lpstr>Our Algorithm </vt:lpstr>
      <vt:lpstr>Code Demonstration</vt:lpstr>
      <vt:lpstr>Improvements</vt:lpstr>
      <vt:lpstr>[7] DELTK Medical</vt:lpstr>
      <vt:lpstr>Our Purpose  Utilizing a common material extrusion fabrication method  (FDM ) in order to 3D print human bones with various 3D printing parameters.</vt:lpstr>
      <vt:lpstr>Our algorithm</vt:lpstr>
      <vt:lpstr>Program Explained &amp; Demo</vt:lpstr>
      <vt:lpstr>Future Improvements:</vt:lpstr>
      <vt:lpstr>Questions?</vt:lpstr>
      <vt:lpstr>[8] Drugs4Days</vt:lpstr>
      <vt:lpstr>Motivation</vt:lpstr>
      <vt:lpstr>Algorithm</vt:lpstr>
      <vt:lpstr>Showcase</vt:lpstr>
      <vt:lpstr>Improvements</vt:lpstr>
      <vt:lpstr>[9] AgStags Corn Growth Operation Initiative   </vt:lpstr>
      <vt:lpstr>Motivation</vt:lpstr>
      <vt:lpstr>Correlation </vt:lpstr>
      <vt:lpstr>Obtaining Data and Our Algorithm </vt:lpstr>
      <vt:lpstr>Code Showcase</vt:lpstr>
      <vt:lpstr>PowerPoint Presentation</vt:lpstr>
      <vt:lpstr>Improvements</vt:lpstr>
      <vt:lpstr>PowerPoint Presentation</vt:lpstr>
      <vt:lpstr>Motivation</vt:lpstr>
      <vt:lpstr>Description of MatLab Algorithms</vt:lpstr>
      <vt:lpstr>Showcase </vt:lpstr>
      <vt:lpstr>Showcase: Optimal Wind Farm Location </vt:lpstr>
      <vt:lpstr>Showcase: Population Heatmap </vt:lpstr>
      <vt:lpstr>Showcase: Average Wind Speeds (MPH)  </vt:lpstr>
      <vt:lpstr>Future Improvements</vt:lpstr>
      <vt:lpstr>Citations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2019 DEMO DAY!</dc:title>
  <dc:creator>Reuel, Nigel F [C B E]</dc:creator>
  <cp:lastModifiedBy>Reuel, Nigel F [C B E]</cp:lastModifiedBy>
  <cp:revision>9</cp:revision>
  <dcterms:created xsi:type="dcterms:W3CDTF">2019-12-10T18:23:37Z</dcterms:created>
  <dcterms:modified xsi:type="dcterms:W3CDTF">2019-12-10T19:21:15Z</dcterms:modified>
</cp:coreProperties>
</file>